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sldIdLst>
    <p:sldId id="257" r:id="rId5"/>
    <p:sldId id="258" r:id="rId6"/>
  </p:sldIdLst>
  <p:sldSz cx="12192000" cy="1625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397C"/>
    <a:srgbClr val="045399"/>
    <a:srgbClr val="2791D0"/>
    <a:srgbClr val="0168AD"/>
    <a:srgbClr val="8081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E110A8-FCAF-465D-888E-A68CBEA57BA5}" v="20" dt="2026-07-29T14:27:36.7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45" d="100"/>
          <a:sy n="45" d="100"/>
        </p:scale>
        <p:origin x="311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lay Thomson" userId="0c1e2c85-4919-4eae-839d-1bd3dc1fd23a" providerId="ADAL" clId="{E211A9E6-4D32-4C9F-B1CA-B070388215F3}"/>
    <pc:docChg chg="modSld">
      <pc:chgData name="Islay Thomson" userId="0c1e2c85-4919-4eae-839d-1bd3dc1fd23a" providerId="ADAL" clId="{E211A9E6-4D32-4C9F-B1CA-B070388215F3}" dt="2026-07-29T14:57:53.760" v="44" actId="6549"/>
      <pc:docMkLst>
        <pc:docMk/>
      </pc:docMkLst>
      <pc:sldChg chg="addSp delSp modSp mod">
        <pc:chgData name="Islay Thomson" userId="0c1e2c85-4919-4eae-839d-1bd3dc1fd23a" providerId="ADAL" clId="{E211A9E6-4D32-4C9F-B1CA-B070388215F3}" dt="2026-07-29T14:57:53.760" v="44" actId="6549"/>
        <pc:sldMkLst>
          <pc:docMk/>
          <pc:sldMk cId="278336044" sldId="257"/>
        </pc:sldMkLst>
        <pc:spChg chg="add mod">
          <ac:chgData name="Islay Thomson" userId="0c1e2c85-4919-4eae-839d-1bd3dc1fd23a" providerId="ADAL" clId="{E211A9E6-4D32-4C9F-B1CA-B070388215F3}" dt="2026-07-29T14:07:58.417" v="4"/>
          <ac:spMkLst>
            <pc:docMk/>
            <pc:sldMk cId="278336044" sldId="257"/>
            <ac:spMk id="2" creationId="{070B21AC-9224-283F-4132-BBE49DFD848B}"/>
          </ac:spMkLst>
        </pc:spChg>
        <pc:spChg chg="add del mod">
          <ac:chgData name="Islay Thomson" userId="0c1e2c85-4919-4eae-839d-1bd3dc1fd23a" providerId="ADAL" clId="{E211A9E6-4D32-4C9F-B1CA-B070388215F3}" dt="2026-07-29T14:27:47.998" v="20"/>
          <ac:spMkLst>
            <pc:docMk/>
            <pc:sldMk cId="278336044" sldId="257"/>
            <ac:spMk id="8" creationId="{C2F9A9A6-4846-7085-E901-CA476A4E4FB3}"/>
          </ac:spMkLst>
        </pc:spChg>
        <pc:spChg chg="mod topLvl">
          <ac:chgData name="Islay Thomson" userId="0c1e2c85-4919-4eae-839d-1bd3dc1fd23a" providerId="ADAL" clId="{E211A9E6-4D32-4C9F-B1CA-B070388215F3}" dt="2026-07-29T14:27:36.704" v="19"/>
          <ac:spMkLst>
            <pc:docMk/>
            <pc:sldMk cId="278336044" sldId="257"/>
            <ac:spMk id="42" creationId="{8A1A3DA5-9796-6577-918D-D124FED55594}"/>
          </ac:spMkLst>
        </pc:spChg>
        <pc:spChg chg="mod topLvl">
          <ac:chgData name="Islay Thomson" userId="0c1e2c85-4919-4eae-839d-1bd3dc1fd23a" providerId="ADAL" clId="{E211A9E6-4D32-4C9F-B1CA-B070388215F3}" dt="2026-07-29T14:27:36.704" v="19"/>
          <ac:spMkLst>
            <pc:docMk/>
            <pc:sldMk cId="278336044" sldId="257"/>
            <ac:spMk id="43" creationId="{56F48325-4F37-8FBD-6CDD-915B726189D6}"/>
          </ac:spMkLst>
        </pc:spChg>
        <pc:spChg chg="mod">
          <ac:chgData name="Islay Thomson" userId="0c1e2c85-4919-4eae-839d-1bd3dc1fd23a" providerId="ADAL" clId="{E211A9E6-4D32-4C9F-B1CA-B070388215F3}" dt="2026-07-29T14:24:32.753" v="16"/>
          <ac:spMkLst>
            <pc:docMk/>
            <pc:sldMk cId="278336044" sldId="257"/>
            <ac:spMk id="47" creationId="{5A7C5CAB-A5D9-E019-E35E-13F2F4F0E598}"/>
          </ac:spMkLst>
        </pc:spChg>
        <pc:spChg chg="mod">
          <ac:chgData name="Islay Thomson" userId="0c1e2c85-4919-4eae-839d-1bd3dc1fd23a" providerId="ADAL" clId="{E211A9E6-4D32-4C9F-B1CA-B070388215F3}" dt="2026-07-29T14:24:32.753" v="16"/>
          <ac:spMkLst>
            <pc:docMk/>
            <pc:sldMk cId="278336044" sldId="257"/>
            <ac:spMk id="48" creationId="{162B8505-BB4B-BDBC-1D61-7218E179D495}"/>
          </ac:spMkLst>
        </pc:spChg>
        <pc:spChg chg="mod">
          <ac:chgData name="Islay Thomson" userId="0c1e2c85-4919-4eae-839d-1bd3dc1fd23a" providerId="ADAL" clId="{E211A9E6-4D32-4C9F-B1CA-B070388215F3}" dt="2026-07-29T14:57:53.760" v="44" actId="6549"/>
          <ac:spMkLst>
            <pc:docMk/>
            <pc:sldMk cId="278336044" sldId="257"/>
            <ac:spMk id="99" creationId="{4E0E8430-C433-91B7-78B9-D9C9C6F55E8C}"/>
          </ac:spMkLst>
        </pc:spChg>
        <pc:grpChg chg="add mod">
          <ac:chgData name="Islay Thomson" userId="0c1e2c85-4919-4eae-839d-1bd3dc1fd23a" providerId="ADAL" clId="{E211A9E6-4D32-4C9F-B1CA-B070388215F3}" dt="2026-07-29T14:27:36.704" v="19"/>
          <ac:grpSpMkLst>
            <pc:docMk/>
            <pc:sldMk cId="278336044" sldId="257"/>
            <ac:grpSpMk id="3" creationId="{82F8843C-E19C-B6D3-25A6-4E6B7E63640E}"/>
          </ac:grpSpMkLst>
        </pc:grpChg>
        <pc:grpChg chg="mod">
          <ac:chgData name="Islay Thomson" userId="0c1e2c85-4919-4eae-839d-1bd3dc1fd23a" providerId="ADAL" clId="{E211A9E6-4D32-4C9F-B1CA-B070388215F3}" dt="2026-07-29T14:24:32.753" v="16"/>
          <ac:grpSpMkLst>
            <pc:docMk/>
            <pc:sldMk cId="278336044" sldId="257"/>
            <ac:grpSpMk id="126" creationId="{8C24D0BF-290E-E37A-C2C5-95DEEEC757D2}"/>
          </ac:grpSpMkLst>
        </pc:grpChg>
        <pc:grpChg chg="del mod">
          <ac:chgData name="Islay Thomson" userId="0c1e2c85-4919-4eae-839d-1bd3dc1fd23a" providerId="ADAL" clId="{E211A9E6-4D32-4C9F-B1CA-B070388215F3}" dt="2026-07-29T14:06:47.874" v="2" actId="165"/>
          <ac:grpSpMkLst>
            <pc:docMk/>
            <pc:sldMk cId="278336044" sldId="257"/>
            <ac:grpSpMk id="128" creationId="{57060476-5017-93A6-2D10-9759B1A2D9A4}"/>
          </ac:grpSpMkLst>
        </pc:grpChg>
        <pc:grpChg chg="mod">
          <ac:chgData name="Islay Thomson" userId="0c1e2c85-4919-4eae-839d-1bd3dc1fd23a" providerId="ADAL" clId="{E211A9E6-4D32-4C9F-B1CA-B070388215F3}" dt="2026-07-29T14:24:32.753" v="16"/>
          <ac:grpSpMkLst>
            <pc:docMk/>
            <pc:sldMk cId="278336044" sldId="257"/>
            <ac:grpSpMk id="129" creationId="{245CCFD2-1294-A2AE-875F-056D09FA2F00}"/>
          </ac:grpSpMkLst>
        </pc:grpChg>
        <pc:picChg chg="mod topLvl">
          <ac:chgData name="Islay Thomson" userId="0c1e2c85-4919-4eae-839d-1bd3dc1fd23a" providerId="ADAL" clId="{E211A9E6-4D32-4C9F-B1CA-B070388215F3}" dt="2026-07-29T14:27:36.704" v="19"/>
          <ac:picMkLst>
            <pc:docMk/>
            <pc:sldMk cId="278336044" sldId="257"/>
            <ac:picMk id="41" creationId="{BED7FFD2-8B09-D29D-1C1A-9640D7499538}"/>
          </ac:picMkLst>
        </pc:picChg>
        <pc:picChg chg="mod">
          <ac:chgData name="Islay Thomson" userId="0c1e2c85-4919-4eae-839d-1bd3dc1fd23a" providerId="ADAL" clId="{E211A9E6-4D32-4C9F-B1CA-B070388215F3}" dt="2026-07-29T14:24:32.753" v="16"/>
          <ac:picMkLst>
            <pc:docMk/>
            <pc:sldMk cId="278336044" sldId="257"/>
            <ac:picMk id="46" creationId="{0295D4F5-39CE-5C2F-2372-060B26DA14FC}"/>
          </ac:picMkLst>
        </pc:picChg>
      </pc:sldChg>
      <pc:sldChg chg="addSp modSp mod">
        <pc:chgData name="Islay Thomson" userId="0c1e2c85-4919-4eae-839d-1bd3dc1fd23a" providerId="ADAL" clId="{E211A9E6-4D32-4C9F-B1CA-B070388215F3}" dt="2026-07-29T14:42:42.828" v="24" actId="20577"/>
        <pc:sldMkLst>
          <pc:docMk/>
          <pc:sldMk cId="2295252596" sldId="258"/>
        </pc:sldMkLst>
        <pc:spChg chg="add mod">
          <ac:chgData name="Islay Thomson" userId="0c1e2c85-4919-4eae-839d-1bd3dc1fd23a" providerId="ADAL" clId="{E211A9E6-4D32-4C9F-B1CA-B070388215F3}" dt="2026-07-29T14:19:57.012" v="13"/>
          <ac:spMkLst>
            <pc:docMk/>
            <pc:sldMk cId="2295252596" sldId="258"/>
            <ac:spMk id="8" creationId="{E56FC420-4A9F-E17F-1DF4-5B6300F86ED5}"/>
          </ac:spMkLst>
        </pc:spChg>
        <pc:spChg chg="mod">
          <ac:chgData name="Islay Thomson" userId="0c1e2c85-4919-4eae-839d-1bd3dc1fd23a" providerId="ADAL" clId="{E211A9E6-4D32-4C9F-B1CA-B070388215F3}" dt="2026-07-29T14:10:53.534" v="8"/>
          <ac:spMkLst>
            <pc:docMk/>
            <pc:sldMk cId="2295252596" sldId="258"/>
            <ac:spMk id="51" creationId="{D94315D1-1B99-B2E5-1A6C-B2C9C7FA4C4A}"/>
          </ac:spMkLst>
        </pc:spChg>
        <pc:spChg chg="mod">
          <ac:chgData name="Islay Thomson" userId="0c1e2c85-4919-4eae-839d-1bd3dc1fd23a" providerId="ADAL" clId="{E211A9E6-4D32-4C9F-B1CA-B070388215F3}" dt="2026-07-29T14:42:42.828" v="24" actId="20577"/>
          <ac:spMkLst>
            <pc:docMk/>
            <pc:sldMk cId="2295252596" sldId="258"/>
            <ac:spMk id="52" creationId="{0BC514E0-CE4B-9C0E-E788-06DBE5276834}"/>
          </ac:spMkLst>
        </pc:spChg>
        <pc:spChg chg="mod">
          <ac:chgData name="Islay Thomson" userId="0c1e2c85-4919-4eae-839d-1bd3dc1fd23a" providerId="ADAL" clId="{E211A9E6-4D32-4C9F-B1CA-B070388215F3}" dt="2026-07-29T14:11:18.350" v="9"/>
          <ac:spMkLst>
            <pc:docMk/>
            <pc:sldMk cId="2295252596" sldId="258"/>
            <ac:spMk id="117" creationId="{3931D90A-8602-1C60-F283-A922CF951DD0}"/>
          </ac:spMkLst>
        </pc:spChg>
        <pc:spChg chg="mod">
          <ac:chgData name="Islay Thomson" userId="0c1e2c85-4919-4eae-839d-1bd3dc1fd23a" providerId="ADAL" clId="{E211A9E6-4D32-4C9F-B1CA-B070388215F3}" dt="2026-07-29T14:17:26.351" v="10"/>
          <ac:spMkLst>
            <pc:docMk/>
            <pc:sldMk cId="2295252596" sldId="258"/>
            <ac:spMk id="121" creationId="{6FA4BB3F-129A-5412-A6B3-EA0DDE463CB5}"/>
          </ac:spMkLst>
        </pc:spChg>
        <pc:spChg chg="mod">
          <ac:chgData name="Islay Thomson" userId="0c1e2c85-4919-4eae-839d-1bd3dc1fd23a" providerId="ADAL" clId="{E211A9E6-4D32-4C9F-B1CA-B070388215F3}" dt="2026-07-29T14:18:41.541" v="11"/>
          <ac:spMkLst>
            <pc:docMk/>
            <pc:sldMk cId="2295252596" sldId="258"/>
            <ac:spMk id="124" creationId="{CE926BD6-EAF9-9328-4DA0-4E72032FE7A6}"/>
          </ac:spMkLst>
        </pc:spChg>
        <pc:grpChg chg="add mod">
          <ac:chgData name="Islay Thomson" userId="0c1e2c85-4919-4eae-839d-1bd3dc1fd23a" providerId="ADAL" clId="{E211A9E6-4D32-4C9F-B1CA-B070388215F3}" dt="2026-07-29T14:21:56.188" v="14" actId="164"/>
          <ac:grpSpMkLst>
            <pc:docMk/>
            <pc:sldMk cId="2295252596" sldId="258"/>
            <ac:grpSpMk id="9" creationId="{20D820A0-D3C0-52C0-C1E8-F2E07597C2AE}"/>
          </ac:grpSpMkLst>
        </pc:grpChg>
        <pc:grpChg chg="mod">
          <ac:chgData name="Islay Thomson" userId="0c1e2c85-4919-4eae-839d-1bd3dc1fd23a" providerId="ADAL" clId="{E211A9E6-4D32-4C9F-B1CA-B070388215F3}" dt="2026-07-29T14:10:53.534" v="8"/>
          <ac:grpSpMkLst>
            <pc:docMk/>
            <pc:sldMk cId="2295252596" sldId="258"/>
            <ac:grpSpMk id="18" creationId="{17048ACD-4910-1FD8-5EF4-234BECDC5A5B}"/>
          </ac:grpSpMkLst>
        </pc:grpChg>
        <pc:grpChg chg="mod">
          <ac:chgData name="Islay Thomson" userId="0c1e2c85-4919-4eae-839d-1bd3dc1fd23a" providerId="ADAL" clId="{E211A9E6-4D32-4C9F-B1CA-B070388215F3}" dt="2026-07-29T14:21:56.188" v="14" actId="164"/>
          <ac:grpSpMkLst>
            <pc:docMk/>
            <pc:sldMk cId="2295252596" sldId="258"/>
            <ac:grpSpMk id="83" creationId="{1B3D2DC0-351B-7900-5B4C-7C8BB36D90D1}"/>
          </ac:grpSpMkLst>
        </pc:grpChg>
        <pc:picChg chg="mod">
          <ac:chgData name="Islay Thomson" userId="0c1e2c85-4919-4eae-839d-1bd3dc1fd23a" providerId="ADAL" clId="{E211A9E6-4D32-4C9F-B1CA-B070388215F3}" dt="2026-07-29T14:21:56.188" v="14" actId="164"/>
          <ac:picMkLst>
            <pc:docMk/>
            <pc:sldMk cId="2295252596" sldId="258"/>
            <ac:picMk id="7" creationId="{1A6E83D9-3AD8-F055-EE3D-299EF1DF7A55}"/>
          </ac:picMkLst>
        </pc:picChg>
        <pc:picChg chg="mod">
          <ac:chgData name="Islay Thomson" userId="0c1e2c85-4919-4eae-839d-1bd3dc1fd23a" providerId="ADAL" clId="{E211A9E6-4D32-4C9F-B1CA-B070388215F3}" dt="2026-07-29T14:10:53.534" v="8"/>
          <ac:picMkLst>
            <pc:docMk/>
            <pc:sldMk cId="2295252596" sldId="258"/>
            <ac:picMk id="50" creationId="{711B1B44-717D-052C-5768-8288DE56021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en-US"/>
              <a:t>Click to edit Master title style</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D09383-C302-4746-9326-343416A58BA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268470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D09383-C302-4746-9326-343416A58BA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645767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en-US"/>
              <a:t>Click to edit Master title style</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tint val="82000"/>
                  </a:schemeClr>
                </a:solidFill>
              </a:defRPr>
            </a:lvl1pPr>
            <a:lvl2pPr marL="609585" indent="0">
              <a:buNone/>
              <a:defRPr sz="2667">
                <a:solidFill>
                  <a:schemeClr val="tx1">
                    <a:tint val="82000"/>
                  </a:schemeClr>
                </a:solidFill>
              </a:defRPr>
            </a:lvl2pPr>
            <a:lvl3pPr marL="1219170" indent="0">
              <a:buNone/>
              <a:defRPr sz="2400">
                <a:solidFill>
                  <a:schemeClr val="tx1">
                    <a:tint val="82000"/>
                  </a:schemeClr>
                </a:solidFill>
              </a:defRPr>
            </a:lvl3pPr>
            <a:lvl4pPr marL="1828754" indent="0">
              <a:buNone/>
              <a:defRPr sz="2133">
                <a:solidFill>
                  <a:schemeClr val="tx1">
                    <a:tint val="82000"/>
                  </a:schemeClr>
                </a:solidFill>
              </a:defRPr>
            </a:lvl4pPr>
            <a:lvl5pPr marL="2438339" indent="0">
              <a:buNone/>
              <a:defRPr sz="2133">
                <a:solidFill>
                  <a:schemeClr val="tx1">
                    <a:tint val="82000"/>
                  </a:schemeClr>
                </a:solidFill>
              </a:defRPr>
            </a:lvl5pPr>
            <a:lvl6pPr marL="3047924" indent="0">
              <a:buNone/>
              <a:defRPr sz="2133">
                <a:solidFill>
                  <a:schemeClr val="tx1">
                    <a:tint val="82000"/>
                  </a:schemeClr>
                </a:solidFill>
              </a:defRPr>
            </a:lvl6pPr>
            <a:lvl7pPr marL="3657509" indent="0">
              <a:buNone/>
              <a:defRPr sz="2133">
                <a:solidFill>
                  <a:schemeClr val="tx1">
                    <a:tint val="82000"/>
                  </a:schemeClr>
                </a:solidFill>
              </a:defRPr>
            </a:lvl7pPr>
            <a:lvl8pPr marL="4267093" indent="0">
              <a:buNone/>
              <a:defRPr sz="2133">
                <a:solidFill>
                  <a:schemeClr val="tx1">
                    <a:tint val="82000"/>
                  </a:schemeClr>
                </a:solidFill>
              </a:defRPr>
            </a:lvl8pPr>
            <a:lvl9pPr marL="4876678" indent="0">
              <a:buNone/>
              <a:defRPr sz="213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D09383-C302-4746-9326-343416A58BA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776452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D09383-C302-4746-9326-343416A58BA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322512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839789" y="5937956"/>
            <a:ext cx="5157787" cy="873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72201" y="5937956"/>
            <a:ext cx="5183188" cy="8733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D09383-C302-4746-9326-343416A58BA8}" type="datetimeFigureOut">
              <a:rPr lang="en-GB" smtClean="0"/>
              <a:t>29/07/2026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3324113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D09383-C302-4746-9326-343416A58BA8}" type="datetimeFigureOut">
              <a:rPr lang="en-GB" smtClean="0"/>
              <a:t>29/07/2026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312760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D09383-C302-4746-9326-343416A58BA8}" type="datetimeFigureOut">
              <a:rPr lang="en-GB" smtClean="0"/>
              <a:t>29/07/2026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1036933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a:t>Click to edit Master title style</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7FD09383-C302-4746-9326-343416A58BA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2063905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7FD09383-C302-4746-9326-343416A58BA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366626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D09383-C302-4746-9326-343416A58BA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2763242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D09383-C302-4746-9326-343416A58BA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941D34-6F8C-43B7-91E2-F8AD4D71058B}" type="slidenum">
              <a:rPr lang="en-GB" smtClean="0"/>
              <a:t>‹#›</a:t>
            </a:fld>
            <a:endParaRPr lang="en-GB"/>
          </a:p>
        </p:txBody>
      </p:sp>
    </p:spTree>
    <p:extLst>
      <p:ext uri="{BB962C8B-B14F-4D97-AF65-F5344CB8AC3E}">
        <p14:creationId xmlns:p14="http://schemas.microsoft.com/office/powerpoint/2010/main" val="3748989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82000"/>
                  </a:schemeClr>
                </a:solidFill>
              </a:defRPr>
            </a:lvl1pPr>
          </a:lstStyle>
          <a:p>
            <a:fld id="{7FD09383-C302-4746-9326-343416A58BA8}" type="datetimeFigureOut">
              <a:rPr lang="en-GB" smtClean="0"/>
              <a:t>29/07/2026</a:t>
            </a:fld>
            <a:endParaRPr lang="en-GB"/>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82000"/>
                  </a:schemeClr>
                </a:solidFill>
              </a:defRPr>
            </a:lvl1pPr>
          </a:lstStyle>
          <a:p>
            <a:fld id="{C7941D34-6F8C-43B7-91E2-F8AD4D71058B}" type="slidenum">
              <a:rPr lang="en-GB" smtClean="0"/>
              <a:t>‹#›</a:t>
            </a:fld>
            <a:endParaRPr lang="en-GB"/>
          </a:p>
        </p:txBody>
      </p:sp>
    </p:spTree>
    <p:extLst>
      <p:ext uri="{BB962C8B-B14F-4D97-AF65-F5344CB8AC3E}">
        <p14:creationId xmlns:p14="http://schemas.microsoft.com/office/powerpoint/2010/main" val="9153617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64C7391-79BA-1B15-7E0F-8870BE4E9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4826638"/>
          </a:xfrm>
          <a:prstGeom prst="rect">
            <a:avLst/>
          </a:prstGeom>
        </p:spPr>
      </p:pic>
      <p:sp>
        <p:nvSpPr>
          <p:cNvPr id="14" name="TextBox 13">
            <a:extLst>
              <a:ext uri="{FF2B5EF4-FFF2-40B4-BE49-F238E27FC236}">
                <a16:creationId xmlns:a16="http://schemas.microsoft.com/office/drawing/2014/main" id="{CA4E011E-78D2-3AEC-18E2-52E67EB86FD9}"/>
              </a:ext>
            </a:extLst>
          </p:cNvPr>
          <p:cNvSpPr txBox="1"/>
          <p:nvPr/>
        </p:nvSpPr>
        <p:spPr>
          <a:xfrm>
            <a:off x="368489" y="5093949"/>
            <a:ext cx="11538486" cy="1077218"/>
          </a:xfrm>
          <a:prstGeom prst="rect">
            <a:avLst/>
          </a:prstGeom>
          <a:noFill/>
        </p:spPr>
        <p:txBody>
          <a:bodyPr wrap="square" rtlCol="0">
            <a:spAutoFit/>
          </a:bodyPr>
          <a:lstStyle/>
          <a:p>
            <a:pPr algn="ctr"/>
            <a:r>
              <a:rPr lang="en-GB" sz="3200" b="1" cap="all" noProof="0" dirty="0">
                <a:solidFill>
                  <a:srgbClr val="045399"/>
                </a:solidFill>
              </a:rPr>
              <a:t>EvolutionCBS advised the shareholders of </a:t>
            </a:r>
            <a:r>
              <a:rPr lang="en-GB" sz="3200" b="1" cap="all" noProof="0" dirty="0" err="1">
                <a:solidFill>
                  <a:srgbClr val="045399"/>
                </a:solidFill>
              </a:rPr>
              <a:t>Nexstor</a:t>
            </a:r>
            <a:r>
              <a:rPr lang="en-GB" sz="3200" b="1" cap="all" noProof="0" dirty="0">
                <a:solidFill>
                  <a:srgbClr val="045399"/>
                </a:solidFill>
              </a:rPr>
              <a:t> ltd ON IT’S SALE TO everything tech group.</a:t>
            </a:r>
            <a:endParaRPr lang="en-GB" sz="3200" noProof="0" dirty="0">
              <a:solidFill>
                <a:srgbClr val="045399"/>
              </a:solidFill>
            </a:endParaRPr>
          </a:p>
        </p:txBody>
      </p:sp>
      <p:grpSp>
        <p:nvGrpSpPr>
          <p:cNvPr id="3" name="Group 2">
            <a:extLst>
              <a:ext uri="{FF2B5EF4-FFF2-40B4-BE49-F238E27FC236}">
                <a16:creationId xmlns:a16="http://schemas.microsoft.com/office/drawing/2014/main" id="{82F8843C-E19C-B6D3-25A6-4E6B7E63640E}"/>
              </a:ext>
            </a:extLst>
          </p:cNvPr>
          <p:cNvGrpSpPr/>
          <p:nvPr/>
        </p:nvGrpSpPr>
        <p:grpSpPr>
          <a:xfrm>
            <a:off x="368489" y="8794709"/>
            <a:ext cx="5658426" cy="7105796"/>
            <a:chOff x="12925152" y="4760936"/>
            <a:chExt cx="5658426" cy="7105796"/>
          </a:xfrm>
        </p:grpSpPr>
        <p:pic>
          <p:nvPicPr>
            <p:cNvPr id="41" name="Graphic 40" descr="Work from home house outline">
              <a:extLst>
                <a:ext uri="{FF2B5EF4-FFF2-40B4-BE49-F238E27FC236}">
                  <a16:creationId xmlns:a16="http://schemas.microsoft.com/office/drawing/2014/main" id="{BED7FFD2-8B09-D29D-1C1A-9640D74995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925152" y="4760936"/>
              <a:ext cx="720000" cy="680451"/>
            </a:xfrm>
            <a:prstGeom prst="rect">
              <a:avLst/>
            </a:prstGeom>
          </p:spPr>
        </p:pic>
        <p:sp>
          <p:nvSpPr>
            <p:cNvPr id="42" name="TextBox 41">
              <a:extLst>
                <a:ext uri="{FF2B5EF4-FFF2-40B4-BE49-F238E27FC236}">
                  <a16:creationId xmlns:a16="http://schemas.microsoft.com/office/drawing/2014/main" id="{8A1A3DA5-9796-6577-918D-D124FED55594}"/>
                </a:ext>
              </a:extLst>
            </p:cNvPr>
            <p:cNvSpPr txBox="1"/>
            <p:nvPr/>
          </p:nvSpPr>
          <p:spPr>
            <a:xfrm>
              <a:off x="13784723" y="5008729"/>
              <a:ext cx="2508103" cy="369332"/>
            </a:xfrm>
            <a:prstGeom prst="rect">
              <a:avLst/>
            </a:prstGeom>
            <a:noFill/>
          </p:spPr>
          <p:txBody>
            <a:bodyPr wrap="square" rtlCol="0">
              <a:spAutoFit/>
            </a:bodyPr>
            <a:lstStyle/>
            <a:p>
              <a:r>
                <a:rPr lang="en-GB" b="1" noProof="0" dirty="0">
                  <a:solidFill>
                    <a:srgbClr val="58397C"/>
                  </a:solidFill>
                </a:rPr>
                <a:t>COMPANY OVERVIEW</a:t>
              </a:r>
            </a:p>
          </p:txBody>
        </p:sp>
        <p:sp>
          <p:nvSpPr>
            <p:cNvPr id="43" name="TextBox 42">
              <a:extLst>
                <a:ext uri="{FF2B5EF4-FFF2-40B4-BE49-F238E27FC236}">
                  <a16:creationId xmlns:a16="http://schemas.microsoft.com/office/drawing/2014/main" id="{56F48325-4F37-8FBD-6CDD-915B726189D6}"/>
                </a:ext>
              </a:extLst>
            </p:cNvPr>
            <p:cNvSpPr txBox="1"/>
            <p:nvPr/>
          </p:nvSpPr>
          <p:spPr>
            <a:xfrm>
              <a:off x="12952732" y="5618868"/>
              <a:ext cx="5630846" cy="6247864"/>
            </a:xfrm>
            <a:prstGeom prst="rect">
              <a:avLst/>
            </a:prstGeom>
            <a:noFill/>
          </p:spPr>
          <p:txBody>
            <a:bodyPr wrap="square" rtlCol="0">
              <a:spAutoFit/>
            </a:bodyPr>
            <a:lstStyle/>
            <a:p>
              <a:r>
                <a:rPr lang="en-GB" sz="1600" b="1" dirty="0" err="1"/>
                <a:t>Nexstor</a:t>
              </a:r>
              <a:r>
                <a:rPr lang="en-GB" sz="1600" b="1" dirty="0"/>
                <a:t> Ltd is an award-winning 'full stack' data storage and hybrid-cloud 'as a Service' solutions provider, with decades of experience designing, installing and managing on-premise server, storage and backup solutions</a:t>
              </a:r>
              <a:r>
                <a:rPr lang="en-GB" sz="1600" b="1" noProof="0" dirty="0"/>
                <a:t>.</a:t>
              </a:r>
            </a:p>
            <a:p>
              <a:endParaRPr lang="en-GB" sz="1600" b="1" noProof="0" dirty="0"/>
            </a:p>
            <a:p>
              <a:r>
                <a:rPr lang="en-GB" sz="1600" dirty="0"/>
                <a:t>Established in 2004, </a:t>
              </a:r>
              <a:r>
                <a:rPr lang="en-GB" sz="1600" dirty="0" err="1"/>
                <a:t>Nexstor</a:t>
              </a:r>
              <a:r>
                <a:rPr lang="en-GB" sz="1600" dirty="0"/>
                <a:t> Ltd built a trusted brand within the Enterprise IT sector over more than twenty years under owners Rob Townsend and Troy Platts. In recent years the business evolved its proposition into managed services and bespoke hybrid-cloud IT solutions, helping clients protect critical applications and data.</a:t>
              </a:r>
            </a:p>
            <a:p>
              <a:endParaRPr lang="en-GB" sz="1600" dirty="0"/>
            </a:p>
            <a:p>
              <a:r>
                <a:rPr lang="en-GB" sz="1600" dirty="0"/>
                <a:t>The Company has established partnerships with global technology leaders, such as HPE, Veeam, Dell, EMC, VMWare, </a:t>
              </a:r>
              <a:r>
                <a:rPr lang="en-GB" sz="1600" dirty="0" err="1"/>
                <a:t>Spectralogic</a:t>
              </a:r>
              <a:r>
                <a:rPr lang="en-GB" sz="1600" dirty="0"/>
                <a:t> and Seagate. In 2021, the Company attained HPE Hybrid Gold Partner status and is the only UK reseller to sit on four different HPE worldwide advisory boards.</a:t>
              </a:r>
            </a:p>
            <a:p>
              <a:endParaRPr lang="en-GB" sz="1600" dirty="0"/>
            </a:p>
            <a:p>
              <a:r>
                <a:rPr lang="en-GB" sz="1600" dirty="0"/>
                <a:t>The business had a robust organisational structure, headed up by a vastly experienced senior management team which runs the operational aspects of the business.</a:t>
              </a:r>
            </a:p>
            <a:p>
              <a:endParaRPr lang="en-GB" sz="1600" b="1" dirty="0"/>
            </a:p>
            <a:p>
              <a:r>
                <a:rPr lang="en-GB" sz="1600" dirty="0"/>
                <a:t>The deal was supported by Independence Capital.</a:t>
              </a:r>
            </a:p>
            <a:p>
              <a:endParaRPr lang="en-GB" sz="1600" b="1" dirty="0"/>
            </a:p>
            <a:p>
              <a:endParaRPr lang="en-GB" sz="1600" dirty="0"/>
            </a:p>
          </p:txBody>
        </p:sp>
      </p:grpSp>
      <p:grpSp>
        <p:nvGrpSpPr>
          <p:cNvPr id="129" name="Group 128">
            <a:extLst>
              <a:ext uri="{FF2B5EF4-FFF2-40B4-BE49-F238E27FC236}">
                <a16:creationId xmlns:a16="http://schemas.microsoft.com/office/drawing/2014/main" id="{245CCFD2-1294-A2AE-875F-056D09FA2F00}"/>
              </a:ext>
            </a:extLst>
          </p:cNvPr>
          <p:cNvGrpSpPr/>
          <p:nvPr/>
        </p:nvGrpSpPr>
        <p:grpSpPr>
          <a:xfrm>
            <a:off x="6735107" y="8902287"/>
            <a:ext cx="5171868" cy="1827572"/>
            <a:chOff x="6818676" y="6114814"/>
            <a:chExt cx="5145241" cy="1827572"/>
          </a:xfrm>
        </p:grpSpPr>
        <p:grpSp>
          <p:nvGrpSpPr>
            <p:cNvPr id="126" name="Group 125">
              <a:extLst>
                <a:ext uri="{FF2B5EF4-FFF2-40B4-BE49-F238E27FC236}">
                  <a16:creationId xmlns:a16="http://schemas.microsoft.com/office/drawing/2014/main" id="{8C24D0BF-290E-E37A-C2C5-95DEEEC757D2}"/>
                </a:ext>
              </a:extLst>
            </p:cNvPr>
            <p:cNvGrpSpPr/>
            <p:nvPr/>
          </p:nvGrpSpPr>
          <p:grpSpPr>
            <a:xfrm>
              <a:off x="6818676" y="6114814"/>
              <a:ext cx="4002996" cy="685702"/>
              <a:chOff x="4447172" y="7012872"/>
              <a:chExt cx="4002996" cy="685702"/>
            </a:xfrm>
          </p:grpSpPr>
          <p:pic>
            <p:nvPicPr>
              <p:cNvPr id="46" name="Graphic 45" descr="Users outline">
                <a:extLst>
                  <a:ext uri="{FF2B5EF4-FFF2-40B4-BE49-F238E27FC236}">
                    <a16:creationId xmlns:a16="http://schemas.microsoft.com/office/drawing/2014/main" id="{0295D4F5-39CE-5C2F-2372-060B26DA14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47172" y="7012872"/>
                <a:ext cx="685703" cy="685702"/>
              </a:xfrm>
              <a:prstGeom prst="rect">
                <a:avLst/>
              </a:prstGeom>
            </p:spPr>
          </p:pic>
          <p:sp>
            <p:nvSpPr>
              <p:cNvPr id="47" name="TextBox 46">
                <a:extLst>
                  <a:ext uri="{FF2B5EF4-FFF2-40B4-BE49-F238E27FC236}">
                    <a16:creationId xmlns:a16="http://schemas.microsoft.com/office/drawing/2014/main" id="{5A7C5CAB-A5D9-E019-E35E-13F2F4F0E598}"/>
                  </a:ext>
                </a:extLst>
              </p:cNvPr>
              <p:cNvSpPr txBox="1"/>
              <p:nvPr/>
            </p:nvSpPr>
            <p:spPr>
              <a:xfrm>
                <a:off x="5306743" y="7190547"/>
                <a:ext cx="3143425" cy="369332"/>
              </a:xfrm>
              <a:prstGeom prst="rect">
                <a:avLst/>
              </a:prstGeom>
              <a:noFill/>
            </p:spPr>
            <p:txBody>
              <a:bodyPr wrap="none" rtlCol="0">
                <a:spAutoFit/>
              </a:bodyPr>
              <a:lstStyle/>
              <a:p>
                <a:r>
                  <a:rPr lang="en-GB" b="1" noProof="0" dirty="0">
                    <a:solidFill>
                      <a:srgbClr val="58397C"/>
                    </a:solidFill>
                  </a:rPr>
                  <a:t>SHAREHOLDER OBJECTIVES</a:t>
                </a:r>
              </a:p>
            </p:txBody>
          </p:sp>
        </p:grpSp>
        <p:sp>
          <p:nvSpPr>
            <p:cNvPr id="48" name="TextBox 47">
              <a:extLst>
                <a:ext uri="{FF2B5EF4-FFF2-40B4-BE49-F238E27FC236}">
                  <a16:creationId xmlns:a16="http://schemas.microsoft.com/office/drawing/2014/main" id="{162B8505-BB4B-BDBC-1D61-7218E179D495}"/>
                </a:ext>
              </a:extLst>
            </p:cNvPr>
            <p:cNvSpPr txBox="1"/>
            <p:nvPr/>
          </p:nvSpPr>
          <p:spPr>
            <a:xfrm>
              <a:off x="6818676" y="6865168"/>
              <a:ext cx="5145241" cy="1077218"/>
            </a:xfrm>
            <a:prstGeom prst="rect">
              <a:avLst/>
            </a:prstGeom>
            <a:noFill/>
          </p:spPr>
          <p:txBody>
            <a:bodyPr wrap="square" rtlCol="0">
              <a:spAutoFit/>
            </a:bodyPr>
            <a:lstStyle/>
            <a:p>
              <a:r>
                <a:rPr lang="en-GB" sz="1600" dirty="0"/>
                <a:t>The founders set out with the objective finding an investor who could build on years of consistent success and drive the Company's evolution from reseller to full-service provider.</a:t>
              </a:r>
              <a:endParaRPr lang="en-GB" sz="1400" noProof="0" dirty="0"/>
            </a:p>
          </p:txBody>
        </p:sp>
      </p:grpSp>
      <p:sp>
        <p:nvSpPr>
          <p:cNvPr id="75" name="Rectangle 74">
            <a:extLst>
              <a:ext uri="{FF2B5EF4-FFF2-40B4-BE49-F238E27FC236}">
                <a16:creationId xmlns:a16="http://schemas.microsoft.com/office/drawing/2014/main" id="{18BBEDDC-5D13-42F2-9B25-78956B1A314F}"/>
              </a:ext>
            </a:extLst>
          </p:cNvPr>
          <p:cNvSpPr/>
          <p:nvPr/>
        </p:nvSpPr>
        <p:spPr>
          <a:xfrm rot="10800000">
            <a:off x="0" y="15885042"/>
            <a:ext cx="12192000" cy="370958"/>
          </a:xfrm>
          <a:prstGeom prst="rect">
            <a:avLst/>
          </a:prstGeom>
          <a:gradFill flip="none" rotWithShape="1">
            <a:gsLst>
              <a:gs pos="74000">
                <a:srgbClr val="045399"/>
              </a:gs>
              <a:gs pos="30000">
                <a:srgbClr val="58397C"/>
              </a:gs>
              <a:gs pos="100000">
                <a:srgbClr val="0168AD"/>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6" name="TextBox 75">
            <a:extLst>
              <a:ext uri="{FF2B5EF4-FFF2-40B4-BE49-F238E27FC236}">
                <a16:creationId xmlns:a16="http://schemas.microsoft.com/office/drawing/2014/main" id="{71DEDD45-1C3E-D4E0-D80D-814D5B7F0243}"/>
              </a:ext>
            </a:extLst>
          </p:cNvPr>
          <p:cNvSpPr txBox="1"/>
          <p:nvPr/>
        </p:nvSpPr>
        <p:spPr>
          <a:xfrm>
            <a:off x="190801" y="15886668"/>
            <a:ext cx="2611933" cy="369332"/>
          </a:xfrm>
          <a:prstGeom prst="rect">
            <a:avLst/>
          </a:prstGeom>
          <a:noFill/>
        </p:spPr>
        <p:txBody>
          <a:bodyPr wrap="none" rtlCol="0">
            <a:spAutoFit/>
          </a:bodyPr>
          <a:lstStyle/>
          <a:p>
            <a:r>
              <a:rPr lang="en-GB" noProof="0" dirty="0">
                <a:solidFill>
                  <a:schemeClr val="bg1"/>
                </a:solidFill>
              </a:rPr>
              <a:t>www.evolutioncbs.co.uk</a:t>
            </a:r>
          </a:p>
        </p:txBody>
      </p:sp>
      <p:sp>
        <p:nvSpPr>
          <p:cNvPr id="77" name="TextBox 76">
            <a:extLst>
              <a:ext uri="{FF2B5EF4-FFF2-40B4-BE49-F238E27FC236}">
                <a16:creationId xmlns:a16="http://schemas.microsoft.com/office/drawing/2014/main" id="{1FAE77F6-43FC-657C-6905-0DD3A6471839}"/>
              </a:ext>
            </a:extLst>
          </p:cNvPr>
          <p:cNvSpPr txBox="1"/>
          <p:nvPr/>
        </p:nvSpPr>
        <p:spPr>
          <a:xfrm>
            <a:off x="11627627" y="15885040"/>
            <a:ext cx="510076" cy="369332"/>
          </a:xfrm>
          <a:prstGeom prst="rect">
            <a:avLst/>
          </a:prstGeom>
          <a:noFill/>
        </p:spPr>
        <p:txBody>
          <a:bodyPr wrap="none" rtlCol="0">
            <a:spAutoFit/>
          </a:bodyPr>
          <a:lstStyle/>
          <a:p>
            <a:r>
              <a:rPr lang="en-GB" noProof="0" dirty="0">
                <a:solidFill>
                  <a:schemeClr val="bg1"/>
                </a:solidFill>
              </a:rPr>
              <a:t>1/2</a:t>
            </a:r>
          </a:p>
        </p:txBody>
      </p:sp>
      <p:grpSp>
        <p:nvGrpSpPr>
          <p:cNvPr id="148" name="Group 147">
            <a:extLst>
              <a:ext uri="{FF2B5EF4-FFF2-40B4-BE49-F238E27FC236}">
                <a16:creationId xmlns:a16="http://schemas.microsoft.com/office/drawing/2014/main" id="{7AB4C055-F5B0-3400-E23C-EF1BDB9C4B5C}"/>
              </a:ext>
            </a:extLst>
          </p:cNvPr>
          <p:cNvGrpSpPr/>
          <p:nvPr/>
        </p:nvGrpSpPr>
        <p:grpSpPr>
          <a:xfrm>
            <a:off x="311863" y="6533140"/>
            <a:ext cx="11537953" cy="2130397"/>
            <a:chOff x="307848" y="11033333"/>
            <a:chExt cx="11537953" cy="2130397"/>
          </a:xfrm>
        </p:grpSpPr>
        <p:sp>
          <p:nvSpPr>
            <p:cNvPr id="131" name="Rectangle 130">
              <a:extLst>
                <a:ext uri="{FF2B5EF4-FFF2-40B4-BE49-F238E27FC236}">
                  <a16:creationId xmlns:a16="http://schemas.microsoft.com/office/drawing/2014/main" id="{C7C99F87-5325-1887-AC70-AE35791A5499}"/>
                </a:ext>
              </a:extLst>
            </p:cNvPr>
            <p:cNvSpPr/>
            <p:nvPr/>
          </p:nvSpPr>
          <p:spPr>
            <a:xfrm>
              <a:off x="307848" y="11033333"/>
              <a:ext cx="11537953" cy="2130397"/>
            </a:xfrm>
            <a:prstGeom prst="rect">
              <a:avLst/>
            </a:prstGeom>
            <a:solidFill>
              <a:srgbClr val="58397C">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40" name="Group 139">
              <a:extLst>
                <a:ext uri="{FF2B5EF4-FFF2-40B4-BE49-F238E27FC236}">
                  <a16:creationId xmlns:a16="http://schemas.microsoft.com/office/drawing/2014/main" id="{D3D077F3-0E3A-B644-FDE1-094802DEBF72}"/>
                </a:ext>
              </a:extLst>
            </p:cNvPr>
            <p:cNvGrpSpPr/>
            <p:nvPr/>
          </p:nvGrpSpPr>
          <p:grpSpPr>
            <a:xfrm>
              <a:off x="497258" y="11416694"/>
              <a:ext cx="2824607" cy="720000"/>
              <a:chOff x="497258" y="11456628"/>
              <a:chExt cx="2824607" cy="720000"/>
            </a:xfrm>
          </p:grpSpPr>
          <p:pic>
            <p:nvPicPr>
              <p:cNvPr id="95" name="Graphic 94" descr="Target outline">
                <a:extLst>
                  <a:ext uri="{FF2B5EF4-FFF2-40B4-BE49-F238E27FC236}">
                    <a16:creationId xmlns:a16="http://schemas.microsoft.com/office/drawing/2014/main" id="{9BE60783-AE10-6C77-0A43-D37E535D82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7258" y="11456628"/>
                <a:ext cx="720000" cy="720000"/>
              </a:xfrm>
              <a:prstGeom prst="rect">
                <a:avLst/>
              </a:prstGeom>
            </p:spPr>
          </p:pic>
          <p:sp>
            <p:nvSpPr>
              <p:cNvPr id="96" name="TextBox 95">
                <a:extLst>
                  <a:ext uri="{FF2B5EF4-FFF2-40B4-BE49-F238E27FC236}">
                    <a16:creationId xmlns:a16="http://schemas.microsoft.com/office/drawing/2014/main" id="{0DB76DED-89C9-5460-D4C7-6C2E4917119B}"/>
                  </a:ext>
                </a:extLst>
              </p:cNvPr>
              <p:cNvSpPr txBox="1"/>
              <p:nvPr/>
            </p:nvSpPr>
            <p:spPr>
              <a:xfrm>
                <a:off x="1154925" y="11652817"/>
                <a:ext cx="2166940" cy="338554"/>
              </a:xfrm>
              <a:prstGeom prst="rect">
                <a:avLst/>
              </a:prstGeom>
              <a:noFill/>
            </p:spPr>
            <p:txBody>
              <a:bodyPr wrap="none" rtlCol="0">
                <a:spAutoFit/>
              </a:bodyPr>
              <a:lstStyle/>
              <a:p>
                <a:r>
                  <a:rPr lang="en-GB" sz="1600" b="1" noProof="0" dirty="0">
                    <a:solidFill>
                      <a:srgbClr val="58397C"/>
                    </a:solidFill>
                  </a:rPr>
                  <a:t>Client</a:t>
                </a:r>
                <a:r>
                  <a:rPr lang="en-GB" sz="1600" noProof="0" dirty="0">
                    <a:solidFill>
                      <a:srgbClr val="58397C"/>
                    </a:solidFill>
                  </a:rPr>
                  <a:t>		</a:t>
                </a:r>
                <a:r>
                  <a:rPr lang="en-GB" sz="1600" dirty="0">
                    <a:solidFill>
                      <a:srgbClr val="58397C"/>
                    </a:solidFill>
                  </a:rPr>
                  <a:t>Nestor</a:t>
                </a:r>
                <a:endParaRPr lang="en-GB" sz="1600" noProof="0" dirty="0">
                  <a:solidFill>
                    <a:srgbClr val="58397C"/>
                  </a:solidFill>
                </a:endParaRPr>
              </a:p>
            </p:txBody>
          </p:sp>
        </p:grpSp>
        <p:grpSp>
          <p:nvGrpSpPr>
            <p:cNvPr id="141" name="Group 140">
              <a:extLst>
                <a:ext uri="{FF2B5EF4-FFF2-40B4-BE49-F238E27FC236}">
                  <a16:creationId xmlns:a16="http://schemas.microsoft.com/office/drawing/2014/main" id="{2782D475-6E93-15A5-DA02-CD6CA3EF25EC}"/>
                </a:ext>
              </a:extLst>
            </p:cNvPr>
            <p:cNvGrpSpPr/>
            <p:nvPr/>
          </p:nvGrpSpPr>
          <p:grpSpPr>
            <a:xfrm>
              <a:off x="497258" y="12313297"/>
              <a:ext cx="3598857" cy="821403"/>
              <a:chOff x="497258" y="12178488"/>
              <a:chExt cx="3598857" cy="821403"/>
            </a:xfrm>
          </p:grpSpPr>
          <p:pic>
            <p:nvPicPr>
              <p:cNvPr id="98" name="Graphic 97" descr="User outline">
                <a:extLst>
                  <a:ext uri="{FF2B5EF4-FFF2-40B4-BE49-F238E27FC236}">
                    <a16:creationId xmlns:a16="http://schemas.microsoft.com/office/drawing/2014/main" id="{9C07326D-856F-CAA7-928B-51EB212AEBF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7258" y="12178488"/>
                <a:ext cx="720000" cy="720000"/>
              </a:xfrm>
              <a:prstGeom prst="rect">
                <a:avLst/>
              </a:prstGeom>
            </p:spPr>
          </p:pic>
          <p:sp>
            <p:nvSpPr>
              <p:cNvPr id="99" name="TextBox 98">
                <a:extLst>
                  <a:ext uri="{FF2B5EF4-FFF2-40B4-BE49-F238E27FC236}">
                    <a16:creationId xmlns:a16="http://schemas.microsoft.com/office/drawing/2014/main" id="{4E0E8430-C433-91B7-78B9-D9C9C6F55E8C}"/>
                  </a:ext>
                </a:extLst>
              </p:cNvPr>
              <p:cNvSpPr txBox="1"/>
              <p:nvPr/>
            </p:nvSpPr>
            <p:spPr>
              <a:xfrm>
                <a:off x="1154925" y="12415116"/>
                <a:ext cx="2941190" cy="584775"/>
              </a:xfrm>
              <a:prstGeom prst="rect">
                <a:avLst/>
              </a:prstGeom>
              <a:noFill/>
            </p:spPr>
            <p:txBody>
              <a:bodyPr wrap="none" rtlCol="0">
                <a:spAutoFit/>
              </a:bodyPr>
              <a:lstStyle/>
              <a:p>
                <a:r>
                  <a:rPr lang="en-GB" sz="1600" b="1" noProof="0" dirty="0">
                    <a:solidFill>
                      <a:srgbClr val="58397C"/>
                    </a:solidFill>
                  </a:rPr>
                  <a:t>Shareholders	</a:t>
                </a:r>
                <a:r>
                  <a:rPr lang="en-GB" sz="1600" noProof="0" dirty="0">
                    <a:solidFill>
                      <a:srgbClr val="58397C"/>
                    </a:solidFill>
                  </a:rPr>
                  <a:t>Rob </a:t>
                </a:r>
                <a:r>
                  <a:rPr lang="en-GB" sz="1600" dirty="0">
                    <a:solidFill>
                      <a:srgbClr val="58397C"/>
                    </a:solidFill>
                  </a:rPr>
                  <a:t>Townsend</a:t>
                </a:r>
                <a:r>
                  <a:rPr lang="en-GB" sz="1600" noProof="0" dirty="0">
                    <a:solidFill>
                      <a:srgbClr val="58397C"/>
                    </a:solidFill>
                  </a:rPr>
                  <a:t> </a:t>
                </a:r>
              </a:p>
              <a:p>
                <a:r>
                  <a:rPr lang="en-GB" sz="1600" dirty="0">
                    <a:solidFill>
                      <a:srgbClr val="58397C"/>
                    </a:solidFill>
                  </a:rPr>
                  <a:t>			</a:t>
                </a:r>
                <a:r>
                  <a:rPr lang="en-GB" sz="1600" noProof="0" dirty="0">
                    <a:solidFill>
                      <a:srgbClr val="58397C"/>
                    </a:solidFill>
                  </a:rPr>
                  <a:t>and </a:t>
                </a:r>
                <a:r>
                  <a:rPr lang="en-GB" sz="1600" dirty="0">
                    <a:solidFill>
                      <a:srgbClr val="58397C"/>
                    </a:solidFill>
                  </a:rPr>
                  <a:t>Troy Platts</a:t>
                </a:r>
                <a:endParaRPr lang="en-GB" noProof="0" dirty="0">
                  <a:solidFill>
                    <a:srgbClr val="58397C"/>
                  </a:solidFill>
                </a:endParaRPr>
              </a:p>
            </p:txBody>
          </p:sp>
        </p:grpSp>
        <p:grpSp>
          <p:nvGrpSpPr>
            <p:cNvPr id="143" name="Group 142">
              <a:extLst>
                <a:ext uri="{FF2B5EF4-FFF2-40B4-BE49-F238E27FC236}">
                  <a16:creationId xmlns:a16="http://schemas.microsoft.com/office/drawing/2014/main" id="{3A2EE4E1-1751-ECC6-630F-E9E8CF226552}"/>
                </a:ext>
              </a:extLst>
            </p:cNvPr>
            <p:cNvGrpSpPr/>
            <p:nvPr/>
          </p:nvGrpSpPr>
          <p:grpSpPr>
            <a:xfrm>
              <a:off x="7864857" y="11429471"/>
              <a:ext cx="3844405" cy="720000"/>
              <a:chOff x="7774419" y="11565974"/>
              <a:chExt cx="3844405" cy="720000"/>
            </a:xfrm>
          </p:grpSpPr>
          <p:pic>
            <p:nvPicPr>
              <p:cNvPr id="101" name="Graphic 100" descr="Handshake outline">
                <a:extLst>
                  <a:ext uri="{FF2B5EF4-FFF2-40B4-BE49-F238E27FC236}">
                    <a16:creationId xmlns:a16="http://schemas.microsoft.com/office/drawing/2014/main" id="{8DF1C1A6-EDDE-9DE2-D106-3F0C7C73CE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74419" y="11565974"/>
                <a:ext cx="720000" cy="720000"/>
              </a:xfrm>
              <a:prstGeom prst="rect">
                <a:avLst/>
              </a:prstGeom>
            </p:spPr>
          </p:pic>
          <p:sp>
            <p:nvSpPr>
              <p:cNvPr id="102" name="TextBox 101">
                <a:extLst>
                  <a:ext uri="{FF2B5EF4-FFF2-40B4-BE49-F238E27FC236}">
                    <a16:creationId xmlns:a16="http://schemas.microsoft.com/office/drawing/2014/main" id="{10EC4B22-99DF-CEF5-9848-B6C4ADED96B2}"/>
                  </a:ext>
                </a:extLst>
              </p:cNvPr>
              <p:cNvSpPr txBox="1"/>
              <p:nvPr/>
            </p:nvSpPr>
            <p:spPr>
              <a:xfrm>
                <a:off x="8540737" y="11759977"/>
                <a:ext cx="3078087" cy="338554"/>
              </a:xfrm>
              <a:prstGeom prst="rect">
                <a:avLst/>
              </a:prstGeom>
              <a:noFill/>
            </p:spPr>
            <p:txBody>
              <a:bodyPr wrap="none" rtlCol="0">
                <a:spAutoFit/>
              </a:bodyPr>
              <a:lstStyle/>
              <a:p>
                <a:r>
                  <a:rPr lang="en-GB" sz="1600" b="1" noProof="0" dirty="0">
                    <a:solidFill>
                      <a:srgbClr val="58397C"/>
                    </a:solidFill>
                  </a:rPr>
                  <a:t>Buyer</a:t>
                </a:r>
                <a:r>
                  <a:rPr lang="en-GB" sz="1600" noProof="0" dirty="0">
                    <a:solidFill>
                      <a:srgbClr val="58397C"/>
                    </a:solidFill>
                  </a:rPr>
                  <a:t>	</a:t>
                </a:r>
                <a:r>
                  <a:rPr lang="en-GB" sz="1600" dirty="0">
                    <a:solidFill>
                      <a:srgbClr val="58397C"/>
                    </a:solidFill>
                  </a:rPr>
                  <a:t>Everything Tech Group</a:t>
                </a:r>
                <a:endParaRPr lang="en-GB" sz="1600" noProof="0" dirty="0">
                  <a:solidFill>
                    <a:srgbClr val="58397C"/>
                  </a:solidFill>
                </a:endParaRPr>
              </a:p>
            </p:txBody>
          </p:sp>
        </p:grpSp>
        <p:grpSp>
          <p:nvGrpSpPr>
            <p:cNvPr id="142" name="Group 141">
              <a:extLst>
                <a:ext uri="{FF2B5EF4-FFF2-40B4-BE49-F238E27FC236}">
                  <a16:creationId xmlns:a16="http://schemas.microsoft.com/office/drawing/2014/main" id="{1F908ECD-D197-A87D-20E9-1A78AC68E1C9}"/>
                </a:ext>
              </a:extLst>
            </p:cNvPr>
            <p:cNvGrpSpPr/>
            <p:nvPr/>
          </p:nvGrpSpPr>
          <p:grpSpPr>
            <a:xfrm>
              <a:off x="4826668" y="11846145"/>
              <a:ext cx="2475935" cy="1304775"/>
              <a:chOff x="4899768" y="11641633"/>
              <a:chExt cx="2475935" cy="1304775"/>
            </a:xfrm>
          </p:grpSpPr>
          <p:pic>
            <p:nvPicPr>
              <p:cNvPr id="104" name="Graphic 103" descr="World with solid fill">
                <a:extLst>
                  <a:ext uri="{FF2B5EF4-FFF2-40B4-BE49-F238E27FC236}">
                    <a16:creationId xmlns:a16="http://schemas.microsoft.com/office/drawing/2014/main" id="{F7A20BEA-947A-4944-57FD-63146EC3E7A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736000" y="11641633"/>
                <a:ext cx="720000" cy="720000"/>
              </a:xfrm>
              <a:prstGeom prst="rect">
                <a:avLst/>
              </a:prstGeom>
            </p:spPr>
          </p:pic>
          <p:sp>
            <p:nvSpPr>
              <p:cNvPr id="105" name="TextBox 104">
                <a:extLst>
                  <a:ext uri="{FF2B5EF4-FFF2-40B4-BE49-F238E27FC236}">
                    <a16:creationId xmlns:a16="http://schemas.microsoft.com/office/drawing/2014/main" id="{929F8316-D5BD-9643-161B-DDAF2E571F0B}"/>
                  </a:ext>
                </a:extLst>
              </p:cNvPr>
              <p:cNvSpPr txBox="1"/>
              <p:nvPr/>
            </p:nvSpPr>
            <p:spPr>
              <a:xfrm>
                <a:off x="4899768" y="12361633"/>
                <a:ext cx="2475935" cy="584775"/>
              </a:xfrm>
              <a:prstGeom prst="rect">
                <a:avLst/>
              </a:prstGeom>
              <a:noFill/>
            </p:spPr>
            <p:txBody>
              <a:bodyPr wrap="none" rtlCol="0">
                <a:spAutoFit/>
              </a:bodyPr>
              <a:lstStyle/>
              <a:p>
                <a:pPr algn="ctr"/>
                <a:r>
                  <a:rPr lang="en-GB" sz="1600" b="1" noProof="0" dirty="0">
                    <a:solidFill>
                      <a:srgbClr val="58397C"/>
                    </a:solidFill>
                  </a:rPr>
                  <a:t>Deal Type </a:t>
                </a:r>
              </a:p>
              <a:p>
                <a:pPr algn="ctr"/>
                <a:r>
                  <a:rPr lang="en-GB" sz="1600" dirty="0">
                    <a:solidFill>
                      <a:srgbClr val="58397C"/>
                    </a:solidFill>
                  </a:rPr>
                  <a:t>Trade Acquirer, PE Backed</a:t>
                </a:r>
                <a:endParaRPr lang="en-GB" sz="1600" noProof="0" dirty="0">
                  <a:solidFill>
                    <a:srgbClr val="58397C"/>
                  </a:solidFill>
                </a:endParaRPr>
              </a:p>
            </p:txBody>
          </p:sp>
        </p:grpSp>
        <p:grpSp>
          <p:nvGrpSpPr>
            <p:cNvPr id="145" name="Group 144">
              <a:extLst>
                <a:ext uri="{FF2B5EF4-FFF2-40B4-BE49-F238E27FC236}">
                  <a16:creationId xmlns:a16="http://schemas.microsoft.com/office/drawing/2014/main" id="{13F81FE2-A333-FBC4-F1DF-B6D147F27C73}"/>
                </a:ext>
              </a:extLst>
            </p:cNvPr>
            <p:cNvGrpSpPr/>
            <p:nvPr/>
          </p:nvGrpSpPr>
          <p:grpSpPr>
            <a:xfrm>
              <a:off x="7864857" y="12348923"/>
              <a:ext cx="3457531" cy="720000"/>
              <a:chOff x="7810228" y="12293294"/>
              <a:chExt cx="3457531" cy="720000"/>
            </a:xfrm>
          </p:grpSpPr>
          <p:pic>
            <p:nvPicPr>
              <p:cNvPr id="107" name="Graphic 106" descr="Mining tools outline">
                <a:extLst>
                  <a:ext uri="{FF2B5EF4-FFF2-40B4-BE49-F238E27FC236}">
                    <a16:creationId xmlns:a16="http://schemas.microsoft.com/office/drawing/2014/main" id="{3B1B60E1-C8E1-B0E1-64CF-041A3C018E9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10228" y="12293294"/>
                <a:ext cx="720000" cy="720000"/>
              </a:xfrm>
              <a:prstGeom prst="rect">
                <a:avLst/>
              </a:prstGeom>
            </p:spPr>
          </p:pic>
          <p:sp>
            <p:nvSpPr>
              <p:cNvPr id="108" name="TextBox 107">
                <a:extLst>
                  <a:ext uri="{FF2B5EF4-FFF2-40B4-BE49-F238E27FC236}">
                    <a16:creationId xmlns:a16="http://schemas.microsoft.com/office/drawing/2014/main" id="{81F1C0B5-8084-5F9D-65DF-3FEFFB7F7942}"/>
                  </a:ext>
                </a:extLst>
              </p:cNvPr>
              <p:cNvSpPr txBox="1"/>
              <p:nvPr/>
            </p:nvSpPr>
            <p:spPr>
              <a:xfrm>
                <a:off x="8603440" y="12397614"/>
                <a:ext cx="2664319" cy="584775"/>
              </a:xfrm>
              <a:prstGeom prst="rect">
                <a:avLst/>
              </a:prstGeom>
              <a:noFill/>
            </p:spPr>
            <p:txBody>
              <a:bodyPr wrap="none" rtlCol="0">
                <a:spAutoFit/>
              </a:bodyPr>
              <a:lstStyle/>
              <a:p>
                <a:r>
                  <a:rPr lang="en-GB" sz="1600" b="1" noProof="0" dirty="0">
                    <a:solidFill>
                      <a:srgbClr val="58397C"/>
                    </a:solidFill>
                  </a:rPr>
                  <a:t>Sector</a:t>
                </a:r>
                <a:r>
                  <a:rPr lang="en-GB" sz="1600" noProof="0" dirty="0"/>
                  <a:t>	</a:t>
                </a:r>
                <a:r>
                  <a:rPr lang="en-GB" sz="1600" noProof="0" dirty="0">
                    <a:solidFill>
                      <a:srgbClr val="58397C"/>
                    </a:solidFill>
                  </a:rPr>
                  <a:t>Data Storage and </a:t>
                </a:r>
              </a:p>
              <a:p>
                <a:r>
                  <a:rPr lang="en-GB" sz="1600" dirty="0">
                    <a:solidFill>
                      <a:srgbClr val="58397C"/>
                    </a:solidFill>
                  </a:rPr>
                  <a:t>		</a:t>
                </a:r>
                <a:r>
                  <a:rPr lang="en-GB" sz="1600" noProof="0" dirty="0">
                    <a:solidFill>
                      <a:srgbClr val="58397C"/>
                    </a:solidFill>
                  </a:rPr>
                  <a:t>Hybrid Cloud</a:t>
                </a:r>
                <a:endParaRPr lang="en-GB" sz="1600" dirty="0">
                  <a:solidFill>
                    <a:srgbClr val="58397C"/>
                  </a:solidFill>
                </a:endParaRPr>
              </a:p>
            </p:txBody>
          </p:sp>
        </p:grpSp>
        <p:grpSp>
          <p:nvGrpSpPr>
            <p:cNvPr id="136" name="Group 135">
              <a:extLst>
                <a:ext uri="{FF2B5EF4-FFF2-40B4-BE49-F238E27FC236}">
                  <a16:creationId xmlns:a16="http://schemas.microsoft.com/office/drawing/2014/main" id="{5347B3BC-9F2A-CF82-C5E3-C51BEAF91EEB}"/>
                </a:ext>
              </a:extLst>
            </p:cNvPr>
            <p:cNvGrpSpPr/>
            <p:nvPr/>
          </p:nvGrpSpPr>
          <p:grpSpPr>
            <a:xfrm>
              <a:off x="4426658" y="11039375"/>
              <a:ext cx="3259521" cy="720000"/>
              <a:chOff x="4156915" y="11086101"/>
              <a:chExt cx="3259521" cy="720000"/>
            </a:xfrm>
          </p:grpSpPr>
          <p:grpSp>
            <p:nvGrpSpPr>
              <p:cNvPr id="92" name="Group 91">
                <a:extLst>
                  <a:ext uri="{FF2B5EF4-FFF2-40B4-BE49-F238E27FC236}">
                    <a16:creationId xmlns:a16="http://schemas.microsoft.com/office/drawing/2014/main" id="{214B883B-73A7-9418-27C5-B6D6066F27B8}"/>
                  </a:ext>
                </a:extLst>
              </p:cNvPr>
              <p:cNvGrpSpPr/>
              <p:nvPr/>
            </p:nvGrpSpPr>
            <p:grpSpPr>
              <a:xfrm>
                <a:off x="4156915" y="11086101"/>
                <a:ext cx="720000" cy="720000"/>
                <a:chOff x="3282636" y="6451182"/>
                <a:chExt cx="720000" cy="720000"/>
              </a:xfrm>
            </p:grpSpPr>
            <p:pic>
              <p:nvPicPr>
                <p:cNvPr id="114" name="Graphic 113" descr="Camera with solid fill">
                  <a:extLst>
                    <a:ext uri="{FF2B5EF4-FFF2-40B4-BE49-F238E27FC236}">
                      <a16:creationId xmlns:a16="http://schemas.microsoft.com/office/drawing/2014/main" id="{86BAEBED-1B91-A5E4-9F0F-0778909FBA6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564683" y="6741151"/>
                  <a:ext cx="360000" cy="360000"/>
                </a:xfrm>
                <a:prstGeom prst="rect">
                  <a:avLst/>
                </a:prstGeom>
              </p:spPr>
            </p:pic>
            <p:pic>
              <p:nvPicPr>
                <p:cNvPr id="115" name="Graphic 114" descr="Building outline">
                  <a:extLst>
                    <a:ext uri="{FF2B5EF4-FFF2-40B4-BE49-F238E27FC236}">
                      <a16:creationId xmlns:a16="http://schemas.microsoft.com/office/drawing/2014/main" id="{FDE0053B-BAE1-BA5A-B858-A549C9EB388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282636" y="6451182"/>
                  <a:ext cx="720000" cy="720000"/>
                </a:xfrm>
                <a:prstGeom prst="rect">
                  <a:avLst/>
                </a:prstGeom>
              </p:spPr>
            </p:pic>
          </p:grpSp>
          <p:sp>
            <p:nvSpPr>
              <p:cNvPr id="135" name="TextBox 134">
                <a:extLst>
                  <a:ext uri="{FF2B5EF4-FFF2-40B4-BE49-F238E27FC236}">
                    <a16:creationId xmlns:a16="http://schemas.microsoft.com/office/drawing/2014/main" id="{BE0FEEB9-C48F-13F4-F2A2-15D0FEAC2D62}"/>
                  </a:ext>
                </a:extLst>
              </p:cNvPr>
              <p:cNvSpPr txBox="1"/>
              <p:nvPr/>
            </p:nvSpPr>
            <p:spPr>
              <a:xfrm>
                <a:off x="4858363" y="11219374"/>
                <a:ext cx="2558073" cy="461665"/>
              </a:xfrm>
              <a:prstGeom prst="rect">
                <a:avLst/>
              </a:prstGeom>
              <a:noFill/>
            </p:spPr>
            <p:txBody>
              <a:bodyPr wrap="none" rtlCol="0">
                <a:spAutoFit/>
              </a:bodyPr>
              <a:lstStyle/>
              <a:p>
                <a:r>
                  <a:rPr lang="en-GB" sz="2400" b="1" noProof="0" dirty="0">
                    <a:solidFill>
                      <a:srgbClr val="58397C"/>
                    </a:solidFill>
                  </a:rPr>
                  <a:t>DEAL SNAPSHOT</a:t>
                </a:r>
              </a:p>
            </p:txBody>
          </p:sp>
        </p:grpSp>
        <p:cxnSp>
          <p:nvCxnSpPr>
            <p:cNvPr id="138" name="Straight Connector 137">
              <a:extLst>
                <a:ext uri="{FF2B5EF4-FFF2-40B4-BE49-F238E27FC236}">
                  <a16:creationId xmlns:a16="http://schemas.microsoft.com/office/drawing/2014/main" id="{E3DC4CE0-6739-D683-9785-9926E91B3EA2}"/>
                </a:ext>
              </a:extLst>
            </p:cNvPr>
            <p:cNvCxnSpPr/>
            <p:nvPr/>
          </p:nvCxnSpPr>
          <p:spPr>
            <a:xfrm>
              <a:off x="8027627" y="11329345"/>
              <a:ext cx="3600000" cy="0"/>
            </a:xfrm>
            <a:prstGeom prst="line">
              <a:avLst/>
            </a:prstGeom>
            <a:ln w="28575">
              <a:solidFill>
                <a:srgbClr val="58397C">
                  <a:alpha val="50196"/>
                </a:srgb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5568634F-CF35-B7C6-B6B0-5245A53992A2}"/>
                </a:ext>
              </a:extLst>
            </p:cNvPr>
            <p:cNvCxnSpPr/>
            <p:nvPr/>
          </p:nvCxnSpPr>
          <p:spPr>
            <a:xfrm>
              <a:off x="497258" y="11329345"/>
              <a:ext cx="3600000" cy="0"/>
            </a:xfrm>
            <a:prstGeom prst="line">
              <a:avLst/>
            </a:prstGeom>
            <a:ln w="28575">
              <a:solidFill>
                <a:srgbClr val="58397C">
                  <a:alpha val="50196"/>
                </a:srgbClr>
              </a:solidFill>
            </a:ln>
          </p:spPr>
          <p:style>
            <a:lnRef idx="2">
              <a:schemeClr val="accent1"/>
            </a:lnRef>
            <a:fillRef idx="0">
              <a:schemeClr val="accent1"/>
            </a:fillRef>
            <a:effectRef idx="1">
              <a:schemeClr val="accent1"/>
            </a:effectRef>
            <a:fontRef idx="minor">
              <a:schemeClr val="tx1"/>
            </a:fontRef>
          </p:style>
        </p:cxnSp>
        <p:sp>
          <p:nvSpPr>
            <p:cNvPr id="144" name="Rectangle 143">
              <a:extLst>
                <a:ext uri="{FF2B5EF4-FFF2-40B4-BE49-F238E27FC236}">
                  <a16:creationId xmlns:a16="http://schemas.microsoft.com/office/drawing/2014/main" id="{FC375FFB-2C17-8D88-467C-19949388A860}"/>
                </a:ext>
              </a:extLst>
            </p:cNvPr>
            <p:cNvSpPr/>
            <p:nvPr/>
          </p:nvSpPr>
          <p:spPr>
            <a:xfrm>
              <a:off x="4410231" y="11075060"/>
              <a:ext cx="3275948" cy="702411"/>
            </a:xfrm>
            <a:prstGeom prst="rect">
              <a:avLst/>
            </a:prstGeom>
            <a:noFill/>
            <a:ln>
              <a:solidFill>
                <a:srgbClr val="58397C">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TextBox 4">
            <a:extLst>
              <a:ext uri="{FF2B5EF4-FFF2-40B4-BE49-F238E27FC236}">
                <a16:creationId xmlns:a16="http://schemas.microsoft.com/office/drawing/2014/main" id="{B847FF4F-74CB-0473-0DD9-C5C8ABD88605}"/>
              </a:ext>
            </a:extLst>
          </p:cNvPr>
          <p:cNvSpPr txBox="1"/>
          <p:nvPr/>
        </p:nvSpPr>
        <p:spPr>
          <a:xfrm>
            <a:off x="7217121" y="11575506"/>
            <a:ext cx="4207840" cy="2925353"/>
          </a:xfrm>
          <a:prstGeom prst="rect">
            <a:avLst/>
          </a:prstGeom>
          <a:noFill/>
        </p:spPr>
        <p:txBody>
          <a:bodyPr wrap="square" rtlCol="0">
            <a:spAutoFit/>
          </a:bodyPr>
          <a:lstStyle/>
          <a:p>
            <a:pPr algn="ctr"/>
            <a:r>
              <a:rPr lang="en-GB" sz="1600" dirty="0">
                <a:solidFill>
                  <a:srgbClr val="58397C"/>
                </a:solidFill>
              </a:rPr>
              <a:t>“Our clients, Rob and Troy, had built an impressive business in </a:t>
            </a:r>
            <a:r>
              <a:rPr lang="en-GB" sz="1600" dirty="0" err="1">
                <a:solidFill>
                  <a:srgbClr val="58397C"/>
                </a:solidFill>
              </a:rPr>
              <a:t>Nexstor</a:t>
            </a:r>
            <a:r>
              <a:rPr lang="en-GB" sz="1600" dirty="0">
                <a:solidFill>
                  <a:srgbClr val="58397C"/>
                </a:solidFill>
              </a:rPr>
              <a:t> Ltd and were </a:t>
            </a:r>
          </a:p>
          <a:p>
            <a:pPr algn="ctr"/>
            <a:r>
              <a:rPr lang="en-GB" sz="1600" dirty="0">
                <a:solidFill>
                  <a:srgbClr val="58397C"/>
                </a:solidFill>
              </a:rPr>
              <a:t>seeking the right strategic partner to help take their proposition forward to the next level. </a:t>
            </a:r>
          </a:p>
          <a:p>
            <a:pPr algn="ctr"/>
            <a:r>
              <a:rPr lang="en-GB" sz="1600" dirty="0">
                <a:solidFill>
                  <a:srgbClr val="58397C"/>
                </a:solidFill>
              </a:rPr>
              <a:t>Everything Tech Group really understood the opportunity that </a:t>
            </a:r>
            <a:r>
              <a:rPr lang="en-GB" sz="1600" dirty="0" err="1">
                <a:solidFill>
                  <a:srgbClr val="58397C"/>
                </a:solidFill>
              </a:rPr>
              <a:t>Nexstor</a:t>
            </a:r>
            <a:r>
              <a:rPr lang="en-GB" sz="1600" dirty="0">
                <a:solidFill>
                  <a:srgbClr val="58397C"/>
                </a:solidFill>
              </a:rPr>
              <a:t> represents and were the ideal partner. It’s been an honour to go on the journey with </a:t>
            </a:r>
            <a:r>
              <a:rPr lang="en-GB" sz="1600" dirty="0" err="1">
                <a:solidFill>
                  <a:srgbClr val="58397C"/>
                </a:solidFill>
              </a:rPr>
              <a:t>Nexstor</a:t>
            </a:r>
            <a:r>
              <a:rPr lang="en-GB" sz="1600" dirty="0">
                <a:solidFill>
                  <a:srgbClr val="58397C"/>
                </a:solidFill>
              </a:rPr>
              <a:t>… we wish you all the best for the future.” </a:t>
            </a:r>
          </a:p>
          <a:p>
            <a:pPr algn="ctr">
              <a:lnSpc>
                <a:spcPct val="130000"/>
              </a:lnSpc>
            </a:pPr>
            <a:r>
              <a:rPr lang="en-GB" sz="1600" b="1" i="1" noProof="0" dirty="0">
                <a:solidFill>
                  <a:srgbClr val="58397C"/>
                </a:solidFill>
                <a:cs typeface="Arial" panose="020B0604020202020204" pitchFamily="34" charset="0"/>
              </a:rPr>
              <a:t>Mike Whittle, Managing Director, EvolutionCBS</a:t>
            </a:r>
            <a:endParaRPr lang="en-GB" sz="1600" noProof="0" dirty="0">
              <a:solidFill>
                <a:srgbClr val="58397C"/>
              </a:solidFill>
              <a:cs typeface="Arial" panose="020B0604020202020204" pitchFamily="34" charset="0"/>
            </a:endParaRPr>
          </a:p>
        </p:txBody>
      </p:sp>
      <p:pic>
        <p:nvPicPr>
          <p:cNvPr id="7" name="Picture 6">
            <a:extLst>
              <a:ext uri="{FF2B5EF4-FFF2-40B4-BE49-F238E27FC236}">
                <a16:creationId xmlns:a16="http://schemas.microsoft.com/office/drawing/2014/main" id="{ADBB99AC-48AC-D057-7F9F-F06F20A5A19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160" y="-24586"/>
            <a:ext cx="12192000" cy="4826638"/>
          </a:xfrm>
          <a:prstGeom prst="rect">
            <a:avLst/>
          </a:prstGeom>
        </p:spPr>
      </p:pic>
    </p:spTree>
    <p:extLst>
      <p:ext uri="{BB962C8B-B14F-4D97-AF65-F5344CB8AC3E}">
        <p14:creationId xmlns:p14="http://schemas.microsoft.com/office/powerpoint/2010/main" val="278336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32518-A4DB-F619-67B9-17607FC7DB20}"/>
            </a:ext>
          </a:extLst>
        </p:cNvPr>
        <p:cNvGrpSpPr/>
        <p:nvPr/>
      </p:nvGrpSpPr>
      <p:grpSpPr>
        <a:xfrm>
          <a:off x="0" y="0"/>
          <a:ext cx="0" cy="0"/>
          <a:chOff x="0" y="0"/>
          <a:chExt cx="0" cy="0"/>
        </a:xfrm>
      </p:grpSpPr>
      <p:sp>
        <p:nvSpPr>
          <p:cNvPr id="75" name="Rectangle 74">
            <a:extLst>
              <a:ext uri="{FF2B5EF4-FFF2-40B4-BE49-F238E27FC236}">
                <a16:creationId xmlns:a16="http://schemas.microsoft.com/office/drawing/2014/main" id="{846D8D3D-CE99-D8F0-1383-80556EEB012E}"/>
              </a:ext>
            </a:extLst>
          </p:cNvPr>
          <p:cNvSpPr/>
          <p:nvPr/>
        </p:nvSpPr>
        <p:spPr>
          <a:xfrm rot="10800000">
            <a:off x="0" y="15885042"/>
            <a:ext cx="12192000" cy="370958"/>
          </a:xfrm>
          <a:prstGeom prst="rect">
            <a:avLst/>
          </a:prstGeom>
          <a:gradFill flip="none" rotWithShape="1">
            <a:gsLst>
              <a:gs pos="74000">
                <a:srgbClr val="045399"/>
              </a:gs>
              <a:gs pos="30000">
                <a:srgbClr val="58397C"/>
              </a:gs>
              <a:gs pos="100000">
                <a:srgbClr val="0168AD"/>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6" name="TextBox 75">
            <a:extLst>
              <a:ext uri="{FF2B5EF4-FFF2-40B4-BE49-F238E27FC236}">
                <a16:creationId xmlns:a16="http://schemas.microsoft.com/office/drawing/2014/main" id="{878BC031-ADCA-6CA8-B61C-7908758E2F28}"/>
              </a:ext>
            </a:extLst>
          </p:cNvPr>
          <p:cNvSpPr txBox="1"/>
          <p:nvPr/>
        </p:nvSpPr>
        <p:spPr>
          <a:xfrm>
            <a:off x="190801" y="15886668"/>
            <a:ext cx="2611933" cy="369332"/>
          </a:xfrm>
          <a:prstGeom prst="rect">
            <a:avLst/>
          </a:prstGeom>
          <a:noFill/>
        </p:spPr>
        <p:txBody>
          <a:bodyPr wrap="none" rtlCol="0">
            <a:spAutoFit/>
          </a:bodyPr>
          <a:lstStyle/>
          <a:p>
            <a:r>
              <a:rPr lang="en-GB" noProof="0" dirty="0">
                <a:solidFill>
                  <a:schemeClr val="bg1"/>
                </a:solidFill>
              </a:rPr>
              <a:t>www.evolutioncbs.co.uk</a:t>
            </a:r>
          </a:p>
        </p:txBody>
      </p:sp>
      <p:sp>
        <p:nvSpPr>
          <p:cNvPr id="77" name="TextBox 76">
            <a:extLst>
              <a:ext uri="{FF2B5EF4-FFF2-40B4-BE49-F238E27FC236}">
                <a16:creationId xmlns:a16="http://schemas.microsoft.com/office/drawing/2014/main" id="{9106DFBF-5BE0-7025-616D-02179C29F42F}"/>
              </a:ext>
            </a:extLst>
          </p:cNvPr>
          <p:cNvSpPr txBox="1"/>
          <p:nvPr/>
        </p:nvSpPr>
        <p:spPr>
          <a:xfrm>
            <a:off x="11627627" y="15885040"/>
            <a:ext cx="510076" cy="369332"/>
          </a:xfrm>
          <a:prstGeom prst="rect">
            <a:avLst/>
          </a:prstGeom>
          <a:noFill/>
        </p:spPr>
        <p:txBody>
          <a:bodyPr wrap="none" rtlCol="0">
            <a:spAutoFit/>
          </a:bodyPr>
          <a:lstStyle/>
          <a:p>
            <a:r>
              <a:rPr lang="en-GB" noProof="0" dirty="0">
                <a:solidFill>
                  <a:schemeClr val="bg1"/>
                </a:solidFill>
              </a:rPr>
              <a:t>2/2</a:t>
            </a:r>
          </a:p>
        </p:txBody>
      </p:sp>
      <p:grpSp>
        <p:nvGrpSpPr>
          <p:cNvPr id="79" name="Group 78">
            <a:extLst>
              <a:ext uri="{FF2B5EF4-FFF2-40B4-BE49-F238E27FC236}">
                <a16:creationId xmlns:a16="http://schemas.microsoft.com/office/drawing/2014/main" id="{78372C60-96E8-D35A-CB55-838EE33CF105}"/>
              </a:ext>
            </a:extLst>
          </p:cNvPr>
          <p:cNvGrpSpPr/>
          <p:nvPr/>
        </p:nvGrpSpPr>
        <p:grpSpPr>
          <a:xfrm>
            <a:off x="4836736" y="5074401"/>
            <a:ext cx="2520000" cy="2160000"/>
            <a:chOff x="190801" y="10677298"/>
            <a:chExt cx="2700000" cy="2635262"/>
          </a:xfrm>
        </p:grpSpPr>
        <p:sp>
          <p:nvSpPr>
            <p:cNvPr id="30" name="Rectangle 29">
              <a:extLst>
                <a:ext uri="{FF2B5EF4-FFF2-40B4-BE49-F238E27FC236}">
                  <a16:creationId xmlns:a16="http://schemas.microsoft.com/office/drawing/2014/main" id="{D28BABDF-0EB4-2283-4CA3-2528634DF3E3}"/>
                </a:ext>
              </a:extLst>
            </p:cNvPr>
            <p:cNvSpPr/>
            <p:nvPr/>
          </p:nvSpPr>
          <p:spPr>
            <a:xfrm>
              <a:off x="190801" y="10677298"/>
              <a:ext cx="2700000" cy="2635262"/>
            </a:xfrm>
            <a:prstGeom prst="rect">
              <a:avLst/>
            </a:prstGeom>
            <a:noFill/>
            <a:ln>
              <a:solidFill>
                <a:schemeClr val="bg1">
                  <a:lumMod val="85000"/>
                </a:schemeClr>
              </a:solidFill>
            </a:ln>
            <a:effectLst>
              <a:glow rad="101600">
                <a:schemeClr val="bg1">
                  <a:lumMod val="85000"/>
                  <a:alpha val="6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6" name="TextBox 55">
              <a:extLst>
                <a:ext uri="{FF2B5EF4-FFF2-40B4-BE49-F238E27FC236}">
                  <a16:creationId xmlns:a16="http://schemas.microsoft.com/office/drawing/2014/main" id="{2606A2A4-A0DB-F2F5-1ED7-F709ECA22406}"/>
                </a:ext>
              </a:extLst>
            </p:cNvPr>
            <p:cNvSpPr txBox="1"/>
            <p:nvPr/>
          </p:nvSpPr>
          <p:spPr>
            <a:xfrm>
              <a:off x="190801" y="11191000"/>
              <a:ext cx="2700000" cy="1539535"/>
            </a:xfrm>
            <a:prstGeom prst="rect">
              <a:avLst/>
            </a:prstGeom>
            <a:noFill/>
          </p:spPr>
          <p:txBody>
            <a:bodyPr wrap="square">
              <a:spAutoFit/>
            </a:bodyPr>
            <a:lstStyle/>
            <a:p>
              <a:pPr algn="ctr"/>
              <a:r>
                <a:rPr lang="en-GB" sz="4000" b="1" dirty="0">
                  <a:solidFill>
                    <a:srgbClr val="045399"/>
                  </a:solidFill>
                  <a:latin typeface="Arial" pitchFamily="34" charset="0"/>
                  <a:cs typeface="Arial" pitchFamily="34" charset="-120"/>
                </a:rPr>
                <a:t>124</a:t>
              </a:r>
              <a:endParaRPr lang="en-GB" sz="4000" b="1" noProof="0" dirty="0">
                <a:solidFill>
                  <a:srgbClr val="045399"/>
                </a:solidFill>
                <a:latin typeface="Arial" pitchFamily="34" charset="0"/>
                <a:cs typeface="Arial" pitchFamily="34" charset="-120"/>
              </a:endParaRPr>
            </a:p>
            <a:p>
              <a:pPr algn="ctr"/>
              <a:r>
                <a:rPr lang="en-GB" noProof="0" dirty="0">
                  <a:solidFill>
                    <a:srgbClr val="58397C"/>
                  </a:solidFill>
                  <a:latin typeface="Arial" pitchFamily="34" charset="0"/>
                  <a:cs typeface="Arial" pitchFamily="34" charset="-120"/>
                </a:rPr>
                <a:t>Companies </a:t>
              </a:r>
            </a:p>
            <a:p>
              <a:pPr algn="ctr"/>
              <a:r>
                <a:rPr lang="en-GB" noProof="0" dirty="0">
                  <a:solidFill>
                    <a:srgbClr val="58397C"/>
                  </a:solidFill>
                  <a:latin typeface="Arial" pitchFamily="34" charset="0"/>
                  <a:cs typeface="Arial" pitchFamily="34" charset="-120"/>
                </a:rPr>
                <a:t>Profiled &amp; Contacted</a:t>
              </a:r>
              <a:endParaRPr lang="en-GB" noProof="0" dirty="0">
                <a:solidFill>
                  <a:srgbClr val="58397C"/>
                </a:solidFill>
              </a:endParaRPr>
            </a:p>
          </p:txBody>
        </p:sp>
      </p:grpSp>
      <p:grpSp>
        <p:nvGrpSpPr>
          <p:cNvPr id="80" name="Group 79">
            <a:extLst>
              <a:ext uri="{FF2B5EF4-FFF2-40B4-BE49-F238E27FC236}">
                <a16:creationId xmlns:a16="http://schemas.microsoft.com/office/drawing/2014/main" id="{707543D7-B7B5-9904-D609-5CC75B23CB4A}"/>
              </a:ext>
            </a:extLst>
          </p:cNvPr>
          <p:cNvGrpSpPr/>
          <p:nvPr/>
        </p:nvGrpSpPr>
        <p:grpSpPr>
          <a:xfrm>
            <a:off x="4836000" y="7896902"/>
            <a:ext cx="2520000" cy="2160000"/>
            <a:chOff x="3199049" y="10681766"/>
            <a:chExt cx="2700000" cy="2635262"/>
          </a:xfrm>
        </p:grpSpPr>
        <p:sp>
          <p:nvSpPr>
            <p:cNvPr id="35" name="Rectangle 34">
              <a:extLst>
                <a:ext uri="{FF2B5EF4-FFF2-40B4-BE49-F238E27FC236}">
                  <a16:creationId xmlns:a16="http://schemas.microsoft.com/office/drawing/2014/main" id="{82921027-94B3-5002-EAEF-DCF59D6E0076}"/>
                </a:ext>
              </a:extLst>
            </p:cNvPr>
            <p:cNvSpPr/>
            <p:nvPr/>
          </p:nvSpPr>
          <p:spPr>
            <a:xfrm>
              <a:off x="3199049" y="10681766"/>
              <a:ext cx="2700000" cy="2635262"/>
            </a:xfrm>
            <a:prstGeom prst="rect">
              <a:avLst/>
            </a:prstGeom>
            <a:noFill/>
            <a:ln>
              <a:solidFill>
                <a:schemeClr val="bg1">
                  <a:lumMod val="85000"/>
                </a:schemeClr>
              </a:solidFill>
            </a:ln>
            <a:effectLst>
              <a:glow rad="101600">
                <a:schemeClr val="bg1">
                  <a:lumMod val="85000"/>
                  <a:alpha val="6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8" name="TextBox 57">
              <a:extLst>
                <a:ext uri="{FF2B5EF4-FFF2-40B4-BE49-F238E27FC236}">
                  <a16:creationId xmlns:a16="http://schemas.microsoft.com/office/drawing/2014/main" id="{E051C33F-04B3-CAFB-7475-B4B4E9C31F85}"/>
                </a:ext>
              </a:extLst>
            </p:cNvPr>
            <p:cNvSpPr txBox="1"/>
            <p:nvPr/>
          </p:nvSpPr>
          <p:spPr>
            <a:xfrm>
              <a:off x="3199049" y="11175069"/>
              <a:ext cx="2700000" cy="1877481"/>
            </a:xfrm>
            <a:prstGeom prst="rect">
              <a:avLst/>
            </a:prstGeom>
            <a:noFill/>
          </p:spPr>
          <p:txBody>
            <a:bodyPr wrap="square">
              <a:spAutoFit/>
            </a:bodyPr>
            <a:lstStyle/>
            <a:p>
              <a:pPr algn="ctr"/>
              <a:r>
                <a:rPr lang="en-GB" sz="4000" b="1" dirty="0">
                  <a:solidFill>
                    <a:srgbClr val="045399"/>
                  </a:solidFill>
                  <a:latin typeface="Arial" pitchFamily="34" charset="0"/>
                  <a:cs typeface="Arial" pitchFamily="34" charset="-120"/>
                </a:rPr>
                <a:t>70</a:t>
              </a:r>
              <a:endParaRPr lang="en-GB" sz="4000" b="1" noProof="0" dirty="0">
                <a:solidFill>
                  <a:srgbClr val="045399"/>
                </a:solidFill>
                <a:latin typeface="Arial" pitchFamily="34" charset="0"/>
                <a:cs typeface="Arial" pitchFamily="34" charset="-120"/>
              </a:endParaRPr>
            </a:p>
            <a:p>
              <a:pPr algn="ctr"/>
              <a:r>
                <a:rPr lang="en-GB" noProof="0" dirty="0">
                  <a:solidFill>
                    <a:srgbClr val="58397C"/>
                  </a:solidFill>
                  <a:latin typeface="Arial" pitchFamily="34" charset="0"/>
                  <a:cs typeface="Arial" pitchFamily="34" charset="-120"/>
                </a:rPr>
                <a:t>Information</a:t>
              </a:r>
            </a:p>
            <a:p>
              <a:pPr algn="ctr"/>
              <a:r>
                <a:rPr lang="en-GB" noProof="0" dirty="0">
                  <a:solidFill>
                    <a:srgbClr val="58397C"/>
                  </a:solidFill>
                  <a:latin typeface="Arial" pitchFamily="34" charset="0"/>
                  <a:cs typeface="Arial" pitchFamily="34" charset="-120"/>
                </a:rPr>
                <a:t>Memoranda Requested</a:t>
              </a:r>
              <a:endParaRPr lang="en-GB" noProof="0" dirty="0">
                <a:solidFill>
                  <a:srgbClr val="58397C"/>
                </a:solidFill>
              </a:endParaRPr>
            </a:p>
          </p:txBody>
        </p:sp>
      </p:grpSp>
      <p:grpSp>
        <p:nvGrpSpPr>
          <p:cNvPr id="81" name="Group 80">
            <a:extLst>
              <a:ext uri="{FF2B5EF4-FFF2-40B4-BE49-F238E27FC236}">
                <a16:creationId xmlns:a16="http://schemas.microsoft.com/office/drawing/2014/main" id="{D00FA184-BB91-9E73-028B-0B8D0FD425A5}"/>
              </a:ext>
            </a:extLst>
          </p:cNvPr>
          <p:cNvGrpSpPr/>
          <p:nvPr/>
        </p:nvGrpSpPr>
        <p:grpSpPr>
          <a:xfrm>
            <a:off x="4866319" y="10719403"/>
            <a:ext cx="2520000" cy="2160000"/>
            <a:chOff x="6207297" y="10677297"/>
            <a:chExt cx="2700000" cy="2635262"/>
          </a:xfrm>
        </p:grpSpPr>
        <p:sp>
          <p:nvSpPr>
            <p:cNvPr id="40" name="Rectangle 39">
              <a:extLst>
                <a:ext uri="{FF2B5EF4-FFF2-40B4-BE49-F238E27FC236}">
                  <a16:creationId xmlns:a16="http://schemas.microsoft.com/office/drawing/2014/main" id="{8D1574E9-35C6-F362-584D-52F7781C7996}"/>
                </a:ext>
              </a:extLst>
            </p:cNvPr>
            <p:cNvSpPr/>
            <p:nvPr/>
          </p:nvSpPr>
          <p:spPr>
            <a:xfrm>
              <a:off x="6207297" y="10677297"/>
              <a:ext cx="2700000" cy="2635262"/>
            </a:xfrm>
            <a:prstGeom prst="rect">
              <a:avLst/>
            </a:prstGeom>
            <a:noFill/>
            <a:ln>
              <a:solidFill>
                <a:schemeClr val="bg1">
                  <a:lumMod val="85000"/>
                </a:schemeClr>
              </a:solidFill>
            </a:ln>
            <a:effectLst>
              <a:glow rad="101600">
                <a:schemeClr val="bg1">
                  <a:lumMod val="85000"/>
                  <a:alpha val="6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0" name="TextBox 59">
              <a:extLst>
                <a:ext uri="{FF2B5EF4-FFF2-40B4-BE49-F238E27FC236}">
                  <a16:creationId xmlns:a16="http://schemas.microsoft.com/office/drawing/2014/main" id="{E185F0C1-E6D8-45D5-9ACB-FD7B00C8784F}"/>
                </a:ext>
              </a:extLst>
            </p:cNvPr>
            <p:cNvSpPr txBox="1"/>
            <p:nvPr/>
          </p:nvSpPr>
          <p:spPr>
            <a:xfrm>
              <a:off x="6207297" y="11236409"/>
              <a:ext cx="2700000" cy="1539535"/>
            </a:xfrm>
            <a:prstGeom prst="rect">
              <a:avLst/>
            </a:prstGeom>
            <a:noFill/>
          </p:spPr>
          <p:txBody>
            <a:bodyPr wrap="square">
              <a:spAutoFit/>
            </a:bodyPr>
            <a:lstStyle/>
            <a:p>
              <a:pPr algn="ctr"/>
              <a:r>
                <a:rPr lang="en-GB" sz="4000" b="1" dirty="0">
                  <a:solidFill>
                    <a:srgbClr val="045399"/>
                  </a:solidFill>
                  <a:latin typeface="Arial" pitchFamily="34" charset="0"/>
                  <a:cs typeface="Arial" pitchFamily="34" charset="-120"/>
                </a:rPr>
                <a:t>13</a:t>
              </a:r>
              <a:endParaRPr lang="en-GB" sz="4000" b="1" noProof="0" dirty="0">
                <a:solidFill>
                  <a:srgbClr val="045399"/>
                </a:solidFill>
                <a:latin typeface="Arial" pitchFamily="34" charset="0"/>
                <a:cs typeface="Arial" pitchFamily="34" charset="-120"/>
              </a:endParaRPr>
            </a:p>
            <a:p>
              <a:pPr algn="ctr"/>
              <a:r>
                <a:rPr lang="en-GB" noProof="0" dirty="0">
                  <a:solidFill>
                    <a:srgbClr val="58397C"/>
                  </a:solidFill>
                  <a:latin typeface="Arial" pitchFamily="34" charset="0"/>
                  <a:cs typeface="Arial" pitchFamily="34" charset="-120"/>
                </a:rPr>
                <a:t>Potential Investor Meetings</a:t>
              </a:r>
              <a:endParaRPr lang="en-GB" noProof="0" dirty="0">
                <a:solidFill>
                  <a:srgbClr val="58397C"/>
                </a:solidFill>
              </a:endParaRPr>
            </a:p>
          </p:txBody>
        </p:sp>
      </p:grpSp>
      <p:grpSp>
        <p:nvGrpSpPr>
          <p:cNvPr id="82" name="Group 81">
            <a:extLst>
              <a:ext uri="{FF2B5EF4-FFF2-40B4-BE49-F238E27FC236}">
                <a16:creationId xmlns:a16="http://schemas.microsoft.com/office/drawing/2014/main" id="{685DBC0A-7B62-1837-3FD3-AD7E845CE81F}"/>
              </a:ext>
            </a:extLst>
          </p:cNvPr>
          <p:cNvGrpSpPr/>
          <p:nvPr/>
        </p:nvGrpSpPr>
        <p:grpSpPr>
          <a:xfrm>
            <a:off x="4836000" y="13541904"/>
            <a:ext cx="2520000" cy="2160000"/>
            <a:chOff x="9182665" y="10677297"/>
            <a:chExt cx="2732880" cy="2635262"/>
          </a:xfrm>
        </p:grpSpPr>
        <p:sp>
          <p:nvSpPr>
            <p:cNvPr id="49" name="Rectangle 48">
              <a:extLst>
                <a:ext uri="{FF2B5EF4-FFF2-40B4-BE49-F238E27FC236}">
                  <a16:creationId xmlns:a16="http://schemas.microsoft.com/office/drawing/2014/main" id="{268E5AF7-E389-C32A-F63A-89E3365E05AE}"/>
                </a:ext>
              </a:extLst>
            </p:cNvPr>
            <p:cNvSpPr/>
            <p:nvPr/>
          </p:nvSpPr>
          <p:spPr>
            <a:xfrm>
              <a:off x="9215545" y="10677297"/>
              <a:ext cx="2700000" cy="2635262"/>
            </a:xfrm>
            <a:prstGeom prst="rect">
              <a:avLst/>
            </a:prstGeom>
            <a:noFill/>
            <a:ln>
              <a:solidFill>
                <a:schemeClr val="bg1">
                  <a:lumMod val="85000"/>
                </a:schemeClr>
              </a:solidFill>
            </a:ln>
            <a:effectLst>
              <a:glow rad="101600">
                <a:schemeClr val="bg1">
                  <a:lumMod val="85000"/>
                  <a:alpha val="6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8" name="TextBox 77">
              <a:extLst>
                <a:ext uri="{FF2B5EF4-FFF2-40B4-BE49-F238E27FC236}">
                  <a16:creationId xmlns:a16="http://schemas.microsoft.com/office/drawing/2014/main" id="{0AA0D9E4-9CE2-31D8-D58D-FE967F7A39D0}"/>
                </a:ext>
              </a:extLst>
            </p:cNvPr>
            <p:cNvSpPr txBox="1"/>
            <p:nvPr/>
          </p:nvSpPr>
          <p:spPr>
            <a:xfrm>
              <a:off x="9182665" y="11205098"/>
              <a:ext cx="2700000" cy="1201588"/>
            </a:xfrm>
            <a:prstGeom prst="rect">
              <a:avLst/>
            </a:prstGeom>
            <a:noFill/>
          </p:spPr>
          <p:txBody>
            <a:bodyPr wrap="square">
              <a:spAutoFit/>
            </a:bodyPr>
            <a:lstStyle/>
            <a:p>
              <a:pPr algn="ctr"/>
              <a:r>
                <a:rPr lang="en-GB" sz="4000" b="1" dirty="0">
                  <a:solidFill>
                    <a:srgbClr val="045399"/>
                  </a:solidFill>
                  <a:latin typeface="Arial" pitchFamily="34" charset="0"/>
                  <a:cs typeface="Arial" pitchFamily="34" charset="-120"/>
                </a:rPr>
                <a:t>6</a:t>
              </a:r>
              <a:endParaRPr lang="en-GB" sz="4000" b="1" noProof="0" dirty="0">
                <a:solidFill>
                  <a:srgbClr val="045399"/>
                </a:solidFill>
                <a:latin typeface="Arial" pitchFamily="34" charset="0"/>
                <a:cs typeface="Arial" pitchFamily="34" charset="-120"/>
              </a:endParaRPr>
            </a:p>
            <a:p>
              <a:pPr algn="ctr"/>
              <a:r>
                <a:rPr lang="en-GB" noProof="0" dirty="0">
                  <a:solidFill>
                    <a:srgbClr val="58397C"/>
                  </a:solidFill>
                  <a:latin typeface="Arial" pitchFamily="34" charset="0"/>
                  <a:cs typeface="Arial" pitchFamily="34" charset="-120"/>
                </a:rPr>
                <a:t>Offers Shortlisted</a:t>
              </a:r>
              <a:endParaRPr lang="en-GB" noProof="0" dirty="0">
                <a:solidFill>
                  <a:srgbClr val="58397C"/>
                </a:solidFill>
              </a:endParaRPr>
            </a:p>
          </p:txBody>
        </p:sp>
      </p:grpSp>
      <p:sp>
        <p:nvSpPr>
          <p:cNvPr id="121" name="TextBox 120">
            <a:extLst>
              <a:ext uri="{FF2B5EF4-FFF2-40B4-BE49-F238E27FC236}">
                <a16:creationId xmlns:a16="http://schemas.microsoft.com/office/drawing/2014/main" id="{6FA4BB3F-129A-5412-A6B3-EA0DDE463CB5}"/>
              </a:ext>
            </a:extLst>
          </p:cNvPr>
          <p:cNvSpPr txBox="1"/>
          <p:nvPr/>
        </p:nvSpPr>
        <p:spPr>
          <a:xfrm>
            <a:off x="7666805" y="4985190"/>
            <a:ext cx="4334393" cy="3539430"/>
          </a:xfrm>
          <a:prstGeom prst="rect">
            <a:avLst/>
          </a:prstGeom>
          <a:noFill/>
        </p:spPr>
        <p:txBody>
          <a:bodyPr wrap="square" rtlCol="0">
            <a:spAutoFit/>
          </a:bodyPr>
          <a:lstStyle/>
          <a:p>
            <a:pPr algn="ctr"/>
            <a:r>
              <a:rPr lang="en-GB" sz="1600" dirty="0"/>
              <a:t>“After over twenty years of building </a:t>
            </a:r>
            <a:r>
              <a:rPr lang="en-GB" sz="1600" dirty="0" err="1"/>
              <a:t>Nexstor</a:t>
            </a:r>
            <a:r>
              <a:rPr lang="en-GB" sz="1600" dirty="0"/>
              <a:t> and establishing such a trusted brand within </a:t>
            </a:r>
          </a:p>
          <a:p>
            <a:pPr algn="ctr"/>
            <a:r>
              <a:rPr lang="en-GB" sz="1600" dirty="0"/>
              <a:t>the Enterprise IT sector, priority number one for us was finding an investor who was the </a:t>
            </a:r>
          </a:p>
          <a:p>
            <a:pPr algn="ctr"/>
            <a:r>
              <a:rPr lang="en-GB" sz="1600" dirty="0"/>
              <a:t>right cultural fit. Evolution CBS came recommended and took the time to understand our business. When we sat down with Everything Tech Group, it quickly became apparent that we had found a team with synergistic values and a shared culture. We would like to thank Mike Whittle from EvolutionCBS for his constant help and advice throughout this process.” </a:t>
            </a:r>
          </a:p>
          <a:p>
            <a:pPr algn="ctr"/>
            <a:r>
              <a:rPr lang="en-GB" sz="1600" b="1" dirty="0">
                <a:solidFill>
                  <a:srgbClr val="58397C"/>
                </a:solidFill>
              </a:rPr>
              <a:t>Troy Platts, Owner, </a:t>
            </a:r>
            <a:r>
              <a:rPr lang="en-GB" sz="1600" b="1" dirty="0" err="1">
                <a:solidFill>
                  <a:srgbClr val="58397C"/>
                </a:solidFill>
              </a:rPr>
              <a:t>Nexstor</a:t>
            </a:r>
            <a:endParaRPr lang="en-GB" sz="1600" b="1" dirty="0">
              <a:solidFill>
                <a:srgbClr val="58397C"/>
              </a:solidFill>
            </a:endParaRPr>
          </a:p>
        </p:txBody>
      </p:sp>
      <p:sp>
        <p:nvSpPr>
          <p:cNvPr id="124" name="TextBox 123">
            <a:extLst>
              <a:ext uri="{FF2B5EF4-FFF2-40B4-BE49-F238E27FC236}">
                <a16:creationId xmlns:a16="http://schemas.microsoft.com/office/drawing/2014/main" id="{CE926BD6-EAF9-9328-4DA0-4E72032FE7A6}"/>
              </a:ext>
            </a:extLst>
          </p:cNvPr>
          <p:cNvSpPr txBox="1"/>
          <p:nvPr/>
        </p:nvSpPr>
        <p:spPr>
          <a:xfrm>
            <a:off x="7697124" y="9399670"/>
            <a:ext cx="4304073" cy="2800767"/>
          </a:xfrm>
          <a:prstGeom prst="rect">
            <a:avLst/>
          </a:prstGeom>
          <a:noFill/>
        </p:spPr>
        <p:txBody>
          <a:bodyPr wrap="square" rtlCol="0">
            <a:spAutoFit/>
          </a:bodyPr>
          <a:lstStyle/>
          <a:p>
            <a:pPr algn="ctr"/>
            <a:r>
              <a:rPr lang="en-GB" sz="1600" dirty="0"/>
              <a:t>“Following a successful 20 years building </a:t>
            </a:r>
            <a:r>
              <a:rPr lang="en-GB" sz="1600" dirty="0" err="1"/>
              <a:t>Nexstor</a:t>
            </a:r>
            <a:r>
              <a:rPr lang="en-GB" sz="1600" dirty="0"/>
              <a:t>, Troy and I really needed to find a </a:t>
            </a:r>
          </a:p>
          <a:p>
            <a:pPr algn="ctr"/>
            <a:r>
              <a:rPr lang="en-GB" sz="1600" dirty="0"/>
              <a:t>good home for the company. Thanks to Mike and his team at EvolutionCBS, we found the perfect home at </a:t>
            </a:r>
            <a:r>
              <a:rPr lang="en-GB" sz="1600" dirty="0" err="1"/>
              <a:t>EverythingTech</a:t>
            </a:r>
            <a:r>
              <a:rPr lang="en-GB" sz="1600" dirty="0"/>
              <a:t>, who bring extensive experience to the table and understood </a:t>
            </a:r>
            <a:r>
              <a:rPr lang="en-GB" sz="1600" dirty="0" err="1"/>
              <a:t>Nexstor</a:t>
            </a:r>
            <a:r>
              <a:rPr lang="en-GB" sz="1600" dirty="0"/>
              <a:t> - our skills, culture, and personalities. We’re excited to help steer </a:t>
            </a:r>
            <a:r>
              <a:rPr lang="en-GB" sz="1600" dirty="0" err="1"/>
              <a:t>Nexstor</a:t>
            </a:r>
            <a:r>
              <a:rPr lang="en-GB" sz="1600" dirty="0"/>
              <a:t> into the next chapter with </a:t>
            </a:r>
            <a:r>
              <a:rPr lang="en-GB" sz="1600" dirty="0" err="1"/>
              <a:t>EverythingTech</a:t>
            </a:r>
            <a:r>
              <a:rPr lang="en-GB" sz="1600" dirty="0"/>
              <a:t>.” </a:t>
            </a:r>
          </a:p>
          <a:p>
            <a:pPr algn="ctr"/>
            <a:r>
              <a:rPr lang="en-GB" sz="1600" b="1" dirty="0">
                <a:solidFill>
                  <a:srgbClr val="58397C"/>
                </a:solidFill>
              </a:rPr>
              <a:t>Rob Townsend, Owner, </a:t>
            </a:r>
            <a:r>
              <a:rPr lang="en-GB" sz="1600" b="1" dirty="0" err="1">
                <a:solidFill>
                  <a:srgbClr val="58397C"/>
                </a:solidFill>
              </a:rPr>
              <a:t>Nexstor</a:t>
            </a:r>
            <a:endParaRPr lang="en-GB" sz="1600" noProof="0" dirty="0"/>
          </a:p>
        </p:txBody>
      </p:sp>
      <p:pic>
        <p:nvPicPr>
          <p:cNvPr id="4" name="Picture 3">
            <a:extLst>
              <a:ext uri="{FF2B5EF4-FFF2-40B4-BE49-F238E27FC236}">
                <a16:creationId xmlns:a16="http://schemas.microsoft.com/office/drawing/2014/main" id="{19C76081-ABDD-1072-A569-2D9F335825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0" y="-24586"/>
            <a:ext cx="12192000" cy="4826638"/>
          </a:xfrm>
          <a:prstGeom prst="rect">
            <a:avLst/>
          </a:prstGeom>
        </p:spPr>
      </p:pic>
      <p:grpSp>
        <p:nvGrpSpPr>
          <p:cNvPr id="9" name="Group 8">
            <a:extLst>
              <a:ext uri="{FF2B5EF4-FFF2-40B4-BE49-F238E27FC236}">
                <a16:creationId xmlns:a16="http://schemas.microsoft.com/office/drawing/2014/main" id="{20D820A0-D3C0-52C0-C1E8-F2E07597C2AE}"/>
              </a:ext>
            </a:extLst>
          </p:cNvPr>
          <p:cNvGrpSpPr/>
          <p:nvPr/>
        </p:nvGrpSpPr>
        <p:grpSpPr>
          <a:xfrm>
            <a:off x="190801" y="5174058"/>
            <a:ext cx="4364713" cy="10415775"/>
            <a:chOff x="190801" y="5174058"/>
            <a:chExt cx="4364713" cy="10415775"/>
          </a:xfrm>
        </p:grpSpPr>
        <p:grpSp>
          <p:nvGrpSpPr>
            <p:cNvPr id="83" name="Group 82">
              <a:extLst>
                <a:ext uri="{FF2B5EF4-FFF2-40B4-BE49-F238E27FC236}">
                  <a16:creationId xmlns:a16="http://schemas.microsoft.com/office/drawing/2014/main" id="{1B3D2DC0-351B-7900-5B4C-7C8BB36D90D1}"/>
                </a:ext>
              </a:extLst>
            </p:cNvPr>
            <p:cNvGrpSpPr/>
            <p:nvPr/>
          </p:nvGrpSpPr>
          <p:grpSpPr>
            <a:xfrm>
              <a:off x="221121" y="5391561"/>
              <a:ext cx="4334393" cy="10198272"/>
              <a:chOff x="598071" y="9545294"/>
              <a:chExt cx="5166791" cy="10198272"/>
            </a:xfrm>
          </p:grpSpPr>
          <p:sp>
            <p:nvSpPr>
              <p:cNvPr id="51" name="TextBox 50">
                <a:extLst>
                  <a:ext uri="{FF2B5EF4-FFF2-40B4-BE49-F238E27FC236}">
                    <a16:creationId xmlns:a16="http://schemas.microsoft.com/office/drawing/2014/main" id="{D94315D1-1B99-B2E5-1A6C-B2C9C7FA4C4A}"/>
                  </a:ext>
                </a:extLst>
              </p:cNvPr>
              <p:cNvSpPr txBox="1"/>
              <p:nvPr/>
            </p:nvSpPr>
            <p:spPr>
              <a:xfrm>
                <a:off x="1318297" y="9545294"/>
                <a:ext cx="1796201" cy="338554"/>
              </a:xfrm>
              <a:prstGeom prst="rect">
                <a:avLst/>
              </a:prstGeom>
              <a:noFill/>
            </p:spPr>
            <p:txBody>
              <a:bodyPr wrap="none" rtlCol="0">
                <a:spAutoFit/>
              </a:bodyPr>
              <a:lstStyle/>
              <a:p>
                <a:r>
                  <a:rPr lang="en-GB" sz="1600" b="1" noProof="0" dirty="0">
                    <a:solidFill>
                      <a:srgbClr val="58397C"/>
                    </a:solidFill>
                  </a:rPr>
                  <a:t>THE PROCESS</a:t>
                </a:r>
                <a:endParaRPr lang="en-GB" sz="1600" noProof="0" dirty="0">
                  <a:solidFill>
                    <a:srgbClr val="58397C"/>
                  </a:solidFill>
                </a:endParaRPr>
              </a:p>
            </p:txBody>
          </p:sp>
          <p:sp>
            <p:nvSpPr>
              <p:cNvPr id="52" name="TextBox 51">
                <a:extLst>
                  <a:ext uri="{FF2B5EF4-FFF2-40B4-BE49-F238E27FC236}">
                    <a16:creationId xmlns:a16="http://schemas.microsoft.com/office/drawing/2014/main" id="{0BC514E0-CE4B-9C0E-E788-06DBE5276834}"/>
                  </a:ext>
                </a:extLst>
              </p:cNvPr>
              <p:cNvSpPr txBox="1"/>
              <p:nvPr/>
            </p:nvSpPr>
            <p:spPr>
              <a:xfrm>
                <a:off x="598071" y="10048604"/>
                <a:ext cx="5166791" cy="9694962"/>
              </a:xfrm>
              <a:prstGeom prst="rect">
                <a:avLst/>
              </a:prstGeom>
              <a:noFill/>
            </p:spPr>
            <p:txBody>
              <a:bodyPr wrap="square" rtlCol="0">
                <a:spAutoFit/>
              </a:bodyPr>
              <a:lstStyle/>
              <a:p>
                <a:r>
                  <a:rPr lang="en-GB" sz="1600" dirty="0"/>
                  <a:t>Following a detailed Discovery Meeting with our Clients, and an in-depth financial analysis of the business, the EvolutionCBS team prepared the Information Memorandum and a targeted list of 124 potential acquirers comprising strategic and financial buyers.</a:t>
                </a:r>
              </a:p>
              <a:p>
                <a:r>
                  <a:rPr lang="en-GB" sz="1600" dirty="0"/>
                  <a:t> </a:t>
                </a:r>
              </a:p>
              <a:p>
                <a:r>
                  <a:rPr lang="en-GB" sz="1600" dirty="0"/>
                  <a:t>EvolutionCBS recognised the likely interest we would see from both trade and financial investors attracted to this rapidly growing, resilient sector. This favourable market backdrop, combined with our client’s business performance and readiness, instilled confidence in our deal team.</a:t>
                </a:r>
              </a:p>
              <a:p>
                <a:r>
                  <a:rPr lang="en-GB" sz="1600" dirty="0"/>
                  <a:t> </a:t>
                </a:r>
              </a:p>
              <a:p>
                <a:r>
                  <a:rPr lang="en-GB" sz="1600" dirty="0"/>
                  <a:t>Our research also identified several Financial Investors/Private Equity firms that were focussed on creating ‘platform businesses’ where they could create an enlarged entity through what is often referred to as a “buy and build” strategy.</a:t>
                </a:r>
              </a:p>
              <a:p>
                <a:r>
                  <a:rPr lang="en-GB" sz="1600" dirty="0"/>
                  <a:t> </a:t>
                </a:r>
              </a:p>
              <a:p>
                <a:r>
                  <a:rPr lang="en-GB" sz="1600" dirty="0"/>
                  <a:t>With this in mind, we advised the owner to ‘keep an open mind’ about whether to remain vested in the business as it approached its next phase of growth under new ownership.</a:t>
                </a:r>
              </a:p>
              <a:p>
                <a:endParaRPr lang="en-GB" sz="1600" dirty="0"/>
              </a:p>
              <a:p>
                <a:r>
                  <a:rPr lang="en-GB" sz="1600" dirty="0"/>
                  <a:t>With offers received from 6 companies, the successful bidder was The Everything Tech Group of companies, an award-winning UK managed services provider (MSP), specialising in four business IT areas: Cloud and Remote Desktop, Networks and Security, Voice and Contact Centre, and IT Support. The Group serves clients in the Accountancy, Legal, and Financial Services sectors, and provides tailored solutions in Technology and Cyber Security for regulated.</a:t>
                </a:r>
              </a:p>
              <a:p>
                <a:endParaRPr lang="en-GB" sz="1600" dirty="0"/>
              </a:p>
            </p:txBody>
          </p:sp>
        </p:grpSp>
        <p:pic>
          <p:nvPicPr>
            <p:cNvPr id="7" name="Graphic 6" descr="Single gear outline">
              <a:extLst>
                <a:ext uri="{FF2B5EF4-FFF2-40B4-BE49-F238E27FC236}">
                  <a16:creationId xmlns:a16="http://schemas.microsoft.com/office/drawing/2014/main" id="{1A6E83D9-3AD8-F055-EE3D-299EF1DF7A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0801" y="5174058"/>
              <a:ext cx="699321" cy="720000"/>
            </a:xfrm>
            <a:prstGeom prst="rect">
              <a:avLst/>
            </a:prstGeom>
          </p:spPr>
        </p:pic>
      </p:grpSp>
      <p:sp>
        <p:nvSpPr>
          <p:cNvPr id="8" name="TextBox 7">
            <a:extLst>
              <a:ext uri="{FF2B5EF4-FFF2-40B4-BE49-F238E27FC236}">
                <a16:creationId xmlns:a16="http://schemas.microsoft.com/office/drawing/2014/main" id="{E56FC420-4A9F-E17F-1DF4-5B6300F86ED5}"/>
              </a:ext>
            </a:extLst>
          </p:cNvPr>
          <p:cNvSpPr txBox="1"/>
          <p:nvPr/>
        </p:nvSpPr>
        <p:spPr>
          <a:xfrm>
            <a:off x="7697124" y="13075487"/>
            <a:ext cx="4334392" cy="2554545"/>
          </a:xfrm>
          <a:prstGeom prst="rect">
            <a:avLst/>
          </a:prstGeom>
          <a:noFill/>
        </p:spPr>
        <p:txBody>
          <a:bodyPr wrap="square" rtlCol="0">
            <a:spAutoFit/>
          </a:bodyPr>
          <a:lstStyle/>
          <a:p>
            <a:pPr algn="ctr"/>
            <a:r>
              <a:rPr lang="en-GB" sz="1600" dirty="0"/>
              <a:t>“My experience in M&amp;A has taught me many lessons, but one stands out above all: </a:t>
            </a:r>
          </a:p>
          <a:p>
            <a:pPr algn="ctr"/>
            <a:r>
              <a:rPr lang="en-GB" sz="1600" dirty="0"/>
              <a:t>culture fit matters. The </a:t>
            </a:r>
            <a:r>
              <a:rPr lang="en-GB" sz="1600" dirty="0" err="1"/>
              <a:t>Nexstor</a:t>
            </a:r>
            <a:r>
              <a:rPr lang="en-GB" sz="1600" dirty="0"/>
              <a:t> team are a natural fit for the business, bringing a loyal </a:t>
            </a:r>
          </a:p>
          <a:p>
            <a:pPr algn="ctr"/>
            <a:r>
              <a:rPr lang="en-GB" sz="1600" dirty="0"/>
              <a:t>client base, deep technical expertise and a strong drive to keep evolving. I’m confident </a:t>
            </a:r>
          </a:p>
          <a:p>
            <a:pPr algn="ctr"/>
            <a:r>
              <a:rPr lang="en-GB" sz="1600" dirty="0"/>
              <a:t>they’ll be a valuable addition to the Group as we continue to grow.” </a:t>
            </a:r>
          </a:p>
          <a:p>
            <a:pPr algn="ctr"/>
            <a:r>
              <a:rPr lang="en-GB" sz="1600" b="1" dirty="0">
                <a:solidFill>
                  <a:srgbClr val="58397C"/>
                </a:solidFill>
              </a:rPr>
              <a:t>Mark Allen, CEO, Everything Tech Group</a:t>
            </a:r>
          </a:p>
          <a:p>
            <a:endParaRPr lang="en-GB" sz="1600" dirty="0"/>
          </a:p>
        </p:txBody>
      </p:sp>
    </p:spTree>
    <p:extLst>
      <p:ext uri="{BB962C8B-B14F-4D97-AF65-F5344CB8AC3E}">
        <p14:creationId xmlns:p14="http://schemas.microsoft.com/office/powerpoint/2010/main" val="22952525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4EF6B491DD1F4DAFA9978EDD9A5A43" ma:contentTypeVersion="20" ma:contentTypeDescription="Create a new document." ma:contentTypeScope="" ma:versionID="17918cfe876ef0f5f1cdb943116ac07b">
  <xsd:schema xmlns:xsd="http://www.w3.org/2001/XMLSchema" xmlns:xs="http://www.w3.org/2001/XMLSchema" xmlns:p="http://schemas.microsoft.com/office/2006/metadata/properties" xmlns:ns2="0a0d4cad-11eb-41a0-862b-91d5794ce073" xmlns:ns3="61af51ac-cd63-4caf-92b8-0f42df0e39c0" xmlns:ns4="a9279158-26c4-47ec-a617-6684abc98d14" targetNamespace="http://schemas.microsoft.com/office/2006/metadata/properties" ma:root="true" ma:fieldsID="b5edd94f3308e86bd5caa925bcd5925b" ns2:_="" ns3:_="" ns4:_="">
    <xsd:import namespace="0a0d4cad-11eb-41a0-862b-91d5794ce073"/>
    <xsd:import namespace="61af51ac-cd63-4caf-92b8-0f42df0e39c0"/>
    <xsd:import namespace="a9279158-26c4-47ec-a617-6684abc98d14"/>
    <xsd:element name="properties">
      <xsd:complexType>
        <xsd:sequence>
          <xsd:element name="documentManagement">
            <xsd:complexType>
              <xsd:all>
                <xsd:element ref="ns2:SharedWithUsers" minOccurs="0"/>
                <xsd:element ref="ns2:SharedWithDetails"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lcf76f155ced4ddcb4097134ff3c332f" minOccurs="0"/>
                <xsd:element ref="ns2:TaxCatchAll"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0d4cad-11eb-41a0-862b-91d5794ce07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b9225bfb-7701-4334-a169-514b69edc07e}" ma:internalName="TaxCatchAll" ma:showField="CatchAllData" ma:web="0a0d4cad-11eb-41a0-862b-91d5794ce07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1af51ac-cd63-4caf-92b8-0f42df0e39c0" elementFormDefault="qualified">
    <xsd:import namespace="http://schemas.microsoft.com/office/2006/documentManagement/types"/>
    <xsd:import namespace="http://schemas.microsoft.com/office/infopath/2007/PartnerControls"/>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9279158-26c4-47ec-a617-6684abc98d14"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Location" ma:index="17" nillable="true" ma:displayName="MediaServic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6d91cfb-c421-49cf-8a1d-dd0c7106d3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a0d4cad-11eb-41a0-862b-91d5794ce073" xsi:nil="true"/>
    <lcf76f155ced4ddcb4097134ff3c332f xmlns="a9279158-26c4-47ec-a617-6684abc98d1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2488EA-463E-4CFE-8283-EB46B15949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0d4cad-11eb-41a0-862b-91d5794ce073"/>
    <ds:schemaRef ds:uri="61af51ac-cd63-4caf-92b8-0f42df0e39c0"/>
    <ds:schemaRef ds:uri="a9279158-26c4-47ec-a617-6684abc98d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7148C7-E634-43DE-B902-CE9D03AEDCD8}">
  <ds:schemaRefs>
    <ds:schemaRef ds:uri="http://schemas.microsoft.com/office/2006/metadata/properties"/>
    <ds:schemaRef ds:uri="http://schemas.microsoft.com/office/infopath/2007/PartnerControls"/>
    <ds:schemaRef ds:uri="0a0d4cad-11eb-41a0-862b-91d5794ce073"/>
    <ds:schemaRef ds:uri="a9279158-26c4-47ec-a617-6684abc98d14"/>
  </ds:schemaRefs>
</ds:datastoreItem>
</file>

<file path=customXml/itemProps3.xml><?xml version="1.0" encoding="utf-8"?>
<ds:datastoreItem xmlns:ds="http://schemas.openxmlformats.org/officeDocument/2006/customXml" ds:itemID="{233DED8B-C63D-4391-A600-18E07D658B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312</TotalTime>
  <Words>872</Words>
  <Application>Microsoft Office PowerPoint</Application>
  <PresentationFormat>Custom</PresentationFormat>
  <Paragraphs>62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Islay Thomson</dc:creator>
  <cp:lastModifiedBy>Islay Thomson</cp:lastModifiedBy>
  <cp:revision>1</cp:revision>
  <dcterms:created xsi:type="dcterms:W3CDTF">2026-07-28T14:37:57Z</dcterms:created>
  <dcterms:modified xsi:type="dcterms:W3CDTF">2026-07-29T14:58:00Z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0x010100684EF6B491DD1F4DAFA9978EDD9A5A43</vt:lpwstr>
  </property>
  <property fmtid="{D5CDD505-2E9C-101B-9397-08002B2CF9AE}" pid="3" name="MediaServiceImageTags">
    <vt:lpwstr/>
  </property>
</Properties>
</file>